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4"/>
  </p:sldMasterIdLst>
  <p:notesMasterIdLst>
    <p:notesMasterId r:id="rId11"/>
  </p:notesMasterIdLst>
  <p:handoutMasterIdLst>
    <p:handoutMasterId r:id="rId12"/>
  </p:handoutMasterIdLst>
  <p:sldIdLst>
    <p:sldId id="302" r:id="rId5"/>
    <p:sldId id="370" r:id="rId6"/>
    <p:sldId id="327" r:id="rId7"/>
    <p:sldId id="374" r:id="rId8"/>
    <p:sldId id="325" r:id="rId9"/>
    <p:sldId id="261"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ana Alves" initials="T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C8D3"/>
    <a:srgbClr val="5385A3"/>
    <a:srgbClr val="274F99"/>
    <a:srgbClr val="A9CFDB"/>
    <a:srgbClr val="D3E7ED"/>
    <a:srgbClr val="9BC7D5"/>
    <a:srgbClr val="000000"/>
    <a:srgbClr val="B70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548" autoAdjust="0"/>
    <p:restoredTop sz="64914" autoAdjust="0"/>
  </p:normalViewPr>
  <p:slideViewPr>
    <p:cSldViewPr>
      <p:cViewPr varScale="1">
        <p:scale>
          <a:sx n="58" d="100"/>
          <a:sy n="58" d="100"/>
        </p:scale>
        <p:origin x="1613" y="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09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2112" tIns="46055" rIns="92112" bIns="46055"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2112" tIns="46055" rIns="92112" bIns="46055" rtlCol="0"/>
          <a:lstStyle>
            <a:lvl1pPr algn="r">
              <a:defRPr sz="1200" smtClean="0">
                <a:latin typeface="Arial" pitchFamily="34" charset="0"/>
              </a:defRPr>
            </a:lvl1pPr>
          </a:lstStyle>
          <a:p>
            <a:pPr>
              <a:defRPr/>
            </a:pPr>
            <a:fld id="{FA3CED0D-C9B8-4318-ADD6-AA2EDD46D3E3}" type="datetimeFigureOut">
              <a:rPr lang="en-US"/>
              <a:pPr>
                <a:defRPr/>
              </a:pPr>
              <a:t>2/25/2016</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2112" tIns="46055" rIns="92112" bIns="46055"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2112" tIns="46055" rIns="92112" bIns="46055" rtlCol="0" anchor="b"/>
          <a:lstStyle>
            <a:lvl1pPr algn="r">
              <a:defRPr sz="1200" smtClean="0">
                <a:latin typeface="Arial" pitchFamily="34" charset="0"/>
              </a:defRPr>
            </a:lvl1pPr>
          </a:lstStyle>
          <a:p>
            <a:pPr>
              <a:defRPr/>
            </a:pPr>
            <a:fld id="{A3E0C523-3BF8-4D3E-B7EF-B195336D97DD}" type="slidenum">
              <a:rPr lang="en-US"/>
              <a:pPr>
                <a:defRPr/>
              </a:pPr>
              <a:t>‹#›</a:t>
            </a:fld>
            <a:endParaRPr lang="en-US" dirty="0"/>
          </a:p>
        </p:txBody>
      </p:sp>
    </p:spTree>
    <p:extLst>
      <p:ext uri="{BB962C8B-B14F-4D97-AF65-F5344CB8AC3E}">
        <p14:creationId xmlns:p14="http://schemas.microsoft.com/office/powerpoint/2010/main" val="112969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3861" tIns="46932" rIns="93861" bIns="46932"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90115" name="Rectangle 3"/>
          <p:cNvSpPr>
            <a:spLocks noGrp="1" noChangeArrowheads="1"/>
          </p:cNvSpPr>
          <p:nvPr>
            <p:ph type="dt" idx="1"/>
          </p:nvPr>
        </p:nvSpPr>
        <p:spPr bwMode="auto">
          <a:xfrm>
            <a:off x="3970341" y="0"/>
            <a:ext cx="3038475" cy="465138"/>
          </a:xfrm>
          <a:prstGeom prst="rect">
            <a:avLst/>
          </a:prstGeom>
          <a:noFill/>
          <a:ln w="9525">
            <a:noFill/>
            <a:miter lim="800000"/>
            <a:headEnd/>
            <a:tailEnd/>
          </a:ln>
          <a:effectLst/>
        </p:spPr>
        <p:txBody>
          <a:bodyPr vert="horz" wrap="square" lIns="93861" tIns="46932" rIns="93861" bIns="46932"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E4D9CA9F-7977-4F14-B0AF-48BD1AC7D54E}" type="datetimeFigureOut">
              <a:rPr lang="en-US"/>
              <a:pPr>
                <a:defRPr/>
              </a:pPr>
              <a:t>2/25/2016</a:t>
            </a:fld>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701677" y="4416428"/>
            <a:ext cx="5607050" cy="4183063"/>
          </a:xfrm>
          <a:prstGeom prst="rect">
            <a:avLst/>
          </a:prstGeom>
          <a:noFill/>
          <a:ln w="9525">
            <a:noFill/>
            <a:miter lim="800000"/>
            <a:headEnd/>
            <a:tailEnd/>
          </a:ln>
          <a:effectLst/>
        </p:spPr>
        <p:txBody>
          <a:bodyPr vert="horz" wrap="square" lIns="93861" tIns="46932" rIns="93861" bIns="469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3" y="8829675"/>
            <a:ext cx="3038475" cy="465138"/>
          </a:xfrm>
          <a:prstGeom prst="rect">
            <a:avLst/>
          </a:prstGeom>
          <a:noFill/>
          <a:ln w="9525">
            <a:noFill/>
            <a:miter lim="800000"/>
            <a:headEnd/>
            <a:tailEnd/>
          </a:ln>
          <a:effectLst/>
        </p:spPr>
        <p:txBody>
          <a:bodyPr vert="horz" wrap="square" lIns="93861" tIns="46932" rIns="93861" bIns="46932"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90119" name="Rectangle 7"/>
          <p:cNvSpPr>
            <a:spLocks noGrp="1" noChangeArrowheads="1"/>
          </p:cNvSpPr>
          <p:nvPr>
            <p:ph type="sldNum" sz="quarter" idx="5"/>
          </p:nvPr>
        </p:nvSpPr>
        <p:spPr bwMode="auto">
          <a:xfrm>
            <a:off x="3970341" y="8829675"/>
            <a:ext cx="3038475" cy="465138"/>
          </a:xfrm>
          <a:prstGeom prst="rect">
            <a:avLst/>
          </a:prstGeom>
          <a:noFill/>
          <a:ln w="9525">
            <a:noFill/>
            <a:miter lim="800000"/>
            <a:headEnd/>
            <a:tailEnd/>
          </a:ln>
          <a:effectLst/>
        </p:spPr>
        <p:txBody>
          <a:bodyPr vert="horz" wrap="square" lIns="93861" tIns="46932" rIns="93861" bIns="46932"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E5C9964C-6CAA-418C-A00A-C75C7AAE9CE4}" type="slidenum">
              <a:rPr lang="en-US"/>
              <a:pPr>
                <a:defRPr/>
              </a:pPr>
              <a:t>‹#›</a:t>
            </a:fld>
            <a:endParaRPr lang="en-US" dirty="0"/>
          </a:p>
        </p:txBody>
      </p:sp>
    </p:spTree>
    <p:extLst>
      <p:ext uri="{BB962C8B-B14F-4D97-AF65-F5344CB8AC3E}">
        <p14:creationId xmlns:p14="http://schemas.microsoft.com/office/powerpoint/2010/main" val="2948894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r>
              <a:rPr lang="en-US" b="1" dirty="0" smtClean="0"/>
              <a:t>SLIDE 1 – WELCOME</a:t>
            </a:r>
            <a:endParaRPr lang="en-US" sz="1100" b="1" dirty="0"/>
          </a:p>
          <a:p>
            <a:r>
              <a:rPr lang="en-US" sz="1100" dirty="0"/>
              <a:t>Good morning, and thank you all for attending today’s workshop.</a:t>
            </a:r>
          </a:p>
          <a:p>
            <a:endParaRPr lang="en-US" sz="1100" dirty="0">
              <a:solidFill>
                <a:srgbClr val="FFFF00"/>
              </a:solidFill>
            </a:endParaRPr>
          </a:p>
          <a:p>
            <a:r>
              <a:rPr lang="en-US" sz="1100" dirty="0">
                <a:solidFill>
                  <a:srgbClr val="FFFF00"/>
                </a:solidFill>
              </a:rPr>
              <a:t>My name is Jessica Hekter and I am the Planning, AQ and ROW Programs Manager for the SC Division of FHWA</a:t>
            </a:r>
            <a:r>
              <a:rPr lang="en-US" sz="1100" dirty="0"/>
              <a:t>.</a:t>
            </a:r>
          </a:p>
          <a:p>
            <a:endParaRPr lang="en-US" sz="1100" dirty="0"/>
          </a:p>
          <a:p>
            <a:r>
              <a:rPr lang="en-US" sz="1100" dirty="0"/>
              <a:t>This morning we are going to talk for a very short time about what Scenario Planning is and then we are going to learn from </a:t>
            </a:r>
            <a:r>
              <a:rPr lang="en-US" sz="1100"/>
              <a:t>three MPOsCOGs </a:t>
            </a:r>
            <a:r>
              <a:rPr lang="en-US" sz="1100" dirty="0"/>
              <a:t>have utilized Scenario Planning in their regions. </a:t>
            </a:r>
          </a:p>
          <a:p>
            <a:endParaRPr lang="en-US" sz="1100" b="1" dirty="0"/>
          </a:p>
          <a:p>
            <a:endParaRPr lang="en-US" sz="1100" b="1" dirty="0"/>
          </a:p>
        </p:txBody>
      </p:sp>
      <p:sp>
        <p:nvSpPr>
          <p:cNvPr id="4" name="Slide Number Placeholder 3"/>
          <p:cNvSpPr>
            <a:spLocks noGrp="1"/>
          </p:cNvSpPr>
          <p:nvPr>
            <p:ph type="sldNum" sz="quarter" idx="5"/>
          </p:nvPr>
        </p:nvSpPr>
        <p:spPr/>
        <p:txBody>
          <a:bodyPr/>
          <a:lstStyle/>
          <a:p>
            <a:pPr>
              <a:defRPr/>
            </a:pPr>
            <a:fld id="{C31F9D96-BBA2-447B-9D86-5721B29DCF32}" type="slidenum">
              <a:rPr lang="en-US" smtClean="0"/>
              <a:pPr>
                <a:defRPr/>
              </a:pPr>
              <a:t>1</a:t>
            </a:fld>
            <a:endParaRPr lang="en-US" dirty="0"/>
          </a:p>
        </p:txBody>
      </p:sp>
    </p:spTree>
    <p:extLst>
      <p:ext uri="{BB962C8B-B14F-4D97-AF65-F5344CB8AC3E}">
        <p14:creationId xmlns:p14="http://schemas.microsoft.com/office/powerpoint/2010/main" val="53098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r>
              <a:rPr lang="en-US" b="1" dirty="0" smtClean="0"/>
              <a:t>WHAT IS SCENARIO PLANNING</a:t>
            </a:r>
          </a:p>
          <a:p>
            <a:r>
              <a:rPr lang="en-US" dirty="0" smtClean="0"/>
              <a:t>So </a:t>
            </a:r>
            <a:r>
              <a:rPr lang="en-US" dirty="0"/>
              <a:t>what is scenario planning?</a:t>
            </a:r>
          </a:p>
          <a:p>
            <a:endParaRPr lang="en-US" dirty="0"/>
          </a:p>
          <a:p>
            <a:r>
              <a:rPr lang="en-US" dirty="0"/>
              <a:t>Scenario planning has been defined in many different ways. In fact, it was originally used in a military context and then was adopted by businesses, government, and non-government organizations.  </a:t>
            </a:r>
          </a:p>
          <a:p>
            <a:endParaRPr lang="en-US" dirty="0"/>
          </a:p>
          <a:p>
            <a:r>
              <a:rPr lang="en-US" dirty="0" smtClean="0"/>
              <a:t>The </a:t>
            </a:r>
            <a:r>
              <a:rPr lang="en-US" dirty="0"/>
              <a:t>application of scenario planning to address transportation and land use emerged over time, with early efforts beginning in the 1960s. Over time, the application of transportation scenario planning has become much more common. </a:t>
            </a:r>
            <a:endParaRPr lang="en-US" dirty="0" smtClean="0"/>
          </a:p>
          <a:p>
            <a:endParaRPr lang="en-US" sz="3700" dirty="0"/>
          </a:p>
          <a:p>
            <a:r>
              <a:rPr lang="en-US" dirty="0"/>
              <a:t>Scenario planning is a process that can help assess and prepare for possible conditions using multiple plausible stories about the future. Through comparing develops a common understanding of health, economic, environmental, and land use issues, all of which may affect transportation. It identifies the driving forces of changes that affect communities. These forces of changes could include:</a:t>
            </a:r>
          </a:p>
          <a:p>
            <a:pPr lvl="1"/>
            <a:r>
              <a:rPr lang="en-US" dirty="0"/>
              <a:t>Demographics.</a:t>
            </a:r>
          </a:p>
          <a:p>
            <a:pPr lvl="1"/>
            <a:r>
              <a:rPr lang="en-US" dirty="0"/>
              <a:t>Land use patterns.</a:t>
            </a:r>
          </a:p>
          <a:p>
            <a:pPr lvl="1"/>
            <a:r>
              <a:rPr lang="en-US" dirty="0"/>
              <a:t>Climate change.</a:t>
            </a:r>
          </a:p>
          <a:p>
            <a:pPr lvl="1"/>
            <a:r>
              <a:rPr lang="en-US" dirty="0"/>
              <a:t>Economic shifts.</a:t>
            </a:r>
          </a:p>
          <a:p>
            <a:pPr lvl="1"/>
            <a:r>
              <a:rPr lang="en-US" dirty="0"/>
              <a:t>Technological innovations.</a:t>
            </a:r>
          </a:p>
          <a:p>
            <a:pPr lvl="1"/>
            <a:r>
              <a:rPr lang="en-US" dirty="0"/>
              <a:t>Alternative energy use.</a:t>
            </a:r>
          </a:p>
          <a:p>
            <a:endParaRPr lang="en-US" dirty="0"/>
          </a:p>
          <a:p>
            <a:r>
              <a:rPr lang="en-US" dirty="0"/>
              <a:t>Overall, we see scenario planning as an enhancement of, not a replacement for, the traditional transportation planning process. It is a flexible technique that can be adapted for many purposes, scales, and issues, and can be used in many different types of areas. </a:t>
            </a:r>
          </a:p>
          <a:p>
            <a:endParaRPr lang="en-US" sz="3700" dirty="0"/>
          </a:p>
          <a:p>
            <a:endParaRPr lang="en-US" sz="3700" dirty="0"/>
          </a:p>
          <a:p>
            <a:endParaRPr lang="en-US" i="1" dirty="0" smtClean="0"/>
          </a:p>
          <a:p>
            <a:endParaRPr lang="en-US" dirty="0" smtClean="0"/>
          </a:p>
        </p:txBody>
      </p:sp>
      <p:sp>
        <p:nvSpPr>
          <p:cNvPr id="4" name="Slide Number Placeholder 3"/>
          <p:cNvSpPr>
            <a:spLocks noGrp="1"/>
          </p:cNvSpPr>
          <p:nvPr>
            <p:ph type="sldNum" sz="quarter" idx="5"/>
          </p:nvPr>
        </p:nvSpPr>
        <p:spPr/>
        <p:txBody>
          <a:bodyPr/>
          <a:lstStyle/>
          <a:p>
            <a:pPr>
              <a:defRPr/>
            </a:pPr>
            <a:fld id="{F2FBBC86-0C8E-4496-ABA6-F08A8A8033DC}" type="slidenum">
              <a:rPr lang="en-US" smtClean="0"/>
              <a:pPr>
                <a:defRPr/>
              </a:pPr>
              <a:t>2</a:t>
            </a:fld>
            <a:endParaRPr lang="en-US" dirty="0"/>
          </a:p>
        </p:txBody>
      </p:sp>
    </p:spTree>
    <p:extLst>
      <p:ext uri="{BB962C8B-B14F-4D97-AF65-F5344CB8AC3E}">
        <p14:creationId xmlns:p14="http://schemas.microsoft.com/office/powerpoint/2010/main" val="383444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What is Scenario</a:t>
            </a:r>
            <a:r>
              <a:rPr lang="en-US" b="1" baseline="0" dirty="0" smtClean="0"/>
              <a:t> Planning? (Continued)</a:t>
            </a:r>
            <a:endParaRPr lang="en-US" dirty="0" smtClean="0">
              <a:latin typeface="Calibri" pitchFamily="34" charset="0"/>
            </a:endParaRPr>
          </a:p>
          <a:p>
            <a:endParaRPr lang="en-US" dirty="0"/>
          </a:p>
          <a:p>
            <a:r>
              <a:rPr lang="en-US" dirty="0"/>
              <a:t>Many scenario planning processes are long – 12 to 18 months - with extensive public involvement and quantitative analysis of scenarios. Many of these processes lead to either an adopted vision or a long-range plan. However, </a:t>
            </a:r>
            <a:r>
              <a:rPr lang="en-US" dirty="0" smtClean="0"/>
              <a:t>scenario </a:t>
            </a:r>
            <a:r>
              <a:rPr lang="en-US" dirty="0"/>
              <a:t>planning can be applied in a variety of contexts and we want to promote it as a flexible approach.  </a:t>
            </a:r>
          </a:p>
          <a:p>
            <a:endParaRPr lang="en-US" dirty="0"/>
          </a:p>
          <a:p>
            <a:r>
              <a:rPr lang="en-US" dirty="0"/>
              <a:t>Across most scenario planning efforts, we typically see several defining features. For example, by exploring how different land use patterns affects transportation networks, the process allows better integration of transportation and land use planning. By comparing scenarios, stakeholders can weigh in to assess what trade-offs are involved in decision-making. Another defining feature of scenario planning is its active involvement of stakeholders, including the public. For instance, the public can participate to help identify key trends affecting the region, help articulate components of scenario alternatives, help assess and compare scenarios, and determine appropriate next steps to encourage the region to move to a future preferred alternative. </a:t>
            </a:r>
          </a:p>
          <a:p>
            <a:endParaRPr lang="en-US" dirty="0"/>
          </a:p>
          <a:p>
            <a:r>
              <a:rPr lang="en-US" dirty="0"/>
              <a:t>A question </a:t>
            </a:r>
            <a:r>
              <a:rPr lang="en-US" dirty="0" smtClean="0"/>
              <a:t>you may have is</a:t>
            </a:r>
            <a:r>
              <a:rPr lang="en-US" dirty="0"/>
              <a:t>: how does scenario planning differ from alternatives analysis or visioning?</a:t>
            </a:r>
          </a:p>
          <a:p>
            <a:endParaRPr lang="en-US" dirty="0"/>
          </a:p>
          <a:p>
            <a:r>
              <a:rPr lang="en-US" dirty="0"/>
              <a:t>Scenario planning does share common features with both. For example, both scenario planning and alternatives analysis focus on comparing and contrasting options and outcomes. In both scenario planning and visioning, stakeholders are engaged to identify future goals and aspirations and use illustrations and visualizations to picture what the future might look like. </a:t>
            </a:r>
          </a:p>
          <a:p>
            <a:endParaRPr lang="en-US" dirty="0"/>
          </a:p>
          <a:p>
            <a:r>
              <a:rPr lang="en-US" dirty="0"/>
              <a:t>However, scenario planning differs from both alternatives analysis &amp; visioning by:</a:t>
            </a:r>
          </a:p>
          <a:p>
            <a:pPr marL="230280" indent="-230280">
              <a:buAutoNum type="arabicParenR"/>
            </a:pPr>
            <a:r>
              <a:rPr lang="en-US" dirty="0"/>
              <a:t>Considering land use - and possibly other factors - as variables, rather than projecting one future assumption. Essentially, scenario planning compares the most likely future land uses and helps determine the best use by tying it to transportation, environmental, social and other variables.</a:t>
            </a:r>
          </a:p>
          <a:p>
            <a:pPr marL="230280" indent="-230280">
              <a:buAutoNum type="arabicParenR"/>
            </a:pPr>
            <a:r>
              <a:rPr lang="en-US" dirty="0"/>
              <a:t>Examining interactions between multiple factors, such land use, transportation, economic issues, and demographic trends, when assessing possible future outcomes.  </a:t>
            </a:r>
          </a:p>
          <a:p>
            <a:pPr marL="230280" indent="-230280">
              <a:buAutoNum type="arabicParenR"/>
            </a:pPr>
            <a:r>
              <a:rPr lang="en-US" dirty="0"/>
              <a:t>Exploring trade-offs and how these can lead to the desired future.</a:t>
            </a:r>
          </a:p>
          <a:p>
            <a:pPr marL="230280" indent="-230280">
              <a:buAutoNum type="arabicParenR"/>
            </a:pPr>
            <a:r>
              <a:rPr lang="en-US" dirty="0"/>
              <a:t>Emphasizing active involvement from a broad group of stakeholders to achieve consensus on a shared future vision and action plan.  </a:t>
            </a:r>
          </a:p>
        </p:txBody>
      </p:sp>
      <p:sp>
        <p:nvSpPr>
          <p:cNvPr id="4" name="Slide Number Placeholder 3"/>
          <p:cNvSpPr>
            <a:spLocks noGrp="1"/>
          </p:cNvSpPr>
          <p:nvPr>
            <p:ph type="sldNum" sz="quarter" idx="10"/>
          </p:nvPr>
        </p:nvSpPr>
        <p:spPr/>
        <p:txBody>
          <a:bodyPr/>
          <a:lstStyle/>
          <a:p>
            <a:pPr>
              <a:defRPr/>
            </a:pPr>
            <a:fld id="{E5C9964C-6CAA-418C-A00A-C75C7AAE9CE4}" type="slidenum">
              <a:rPr lang="en-US" smtClean="0"/>
              <a:pPr>
                <a:defRPr/>
              </a:pPr>
              <a:t>3</a:t>
            </a:fld>
            <a:endParaRPr lang="en-US" dirty="0"/>
          </a:p>
        </p:txBody>
      </p:sp>
    </p:spTree>
    <p:extLst>
      <p:ext uri="{BB962C8B-B14F-4D97-AF65-F5344CB8AC3E}">
        <p14:creationId xmlns:p14="http://schemas.microsoft.com/office/powerpoint/2010/main" val="268817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SLIDE </a:t>
            </a:r>
            <a:r>
              <a:rPr lang="en-US" b="1" dirty="0" smtClean="0"/>
              <a:t>5 </a:t>
            </a:r>
            <a:r>
              <a:rPr lang="en-US" b="1" dirty="0"/>
              <a:t>– </a:t>
            </a:r>
            <a:r>
              <a:rPr lang="en-US" b="1" dirty="0" smtClean="0"/>
              <a:t>Scenario Planning</a:t>
            </a:r>
            <a:r>
              <a:rPr lang="en-US" b="1" baseline="0" dirty="0" smtClean="0"/>
              <a:t> Connections </a:t>
            </a:r>
            <a:r>
              <a:rPr lang="en-US" b="1" dirty="0" smtClean="0"/>
              <a:t>(Brian Betlyon)</a:t>
            </a:r>
            <a:endParaRPr lang="en-US" b="1" dirty="0"/>
          </a:p>
          <a:p>
            <a:endParaRPr lang="en-US" dirty="0"/>
          </a:p>
          <a:p>
            <a:pPr defTabSz="921116">
              <a:defRPr/>
            </a:pPr>
            <a:r>
              <a:rPr lang="en-US" dirty="0" smtClean="0"/>
              <a:t>Scenario planning</a:t>
            </a:r>
            <a:r>
              <a:rPr lang="en-US" baseline="0" dirty="0" smtClean="0"/>
              <a:t> also has connections to integrated planning and </a:t>
            </a:r>
            <a:r>
              <a:rPr lang="en-US" dirty="0" smtClean="0"/>
              <a:t>performance-based planning:</a:t>
            </a:r>
            <a:endParaRPr lang="en-US" dirty="0"/>
          </a:p>
          <a:p>
            <a:pPr marL="230280" indent="-230280" defTabSz="921116">
              <a:buFontTx/>
              <a:buAutoNum type="arabicParenR"/>
              <a:defRPr/>
            </a:pPr>
            <a:r>
              <a:rPr lang="en-US" dirty="0"/>
              <a:t>Scenario planning can help agencies and stakeholders compare transportation choices and consequences, allowing for better, more informed </a:t>
            </a:r>
            <a:r>
              <a:rPr lang="en-US" dirty="0" smtClean="0"/>
              <a:t>decisions.</a:t>
            </a:r>
          </a:p>
          <a:p>
            <a:pPr marL="230280" indent="-230280" defTabSz="921116">
              <a:buFontTx/>
              <a:buAutoNum type="arabicParenR"/>
              <a:defRPr/>
            </a:pPr>
            <a:r>
              <a:rPr lang="en-US" dirty="0" smtClean="0"/>
              <a:t>Scenario </a:t>
            </a:r>
            <a:r>
              <a:rPr lang="en-US" dirty="0"/>
              <a:t>planning can promote greater interest from a broader set of the population by engaging stakeholders in process of creating and evaluating alternative future. scenario planning with visualization tools, such as maps or graphics, could eliminate the need for technical jargon and facilitates people’s understanding of how transportation and land use interact. It can also help the public better understand planning challenges, encourage enthusiasm and interest from local elected officials, and allows the public and others to weigh in on desired actions and policies. </a:t>
            </a:r>
          </a:p>
          <a:p>
            <a:pPr marL="230280" indent="-230280" defTabSz="921116">
              <a:buFontTx/>
              <a:buAutoNum type="arabicParenR"/>
              <a:defRPr/>
            </a:pPr>
            <a:r>
              <a:rPr lang="en-US" dirty="0"/>
              <a:t>In engaging stakeholders in discussion about alternative futures, it can promote dialogue </a:t>
            </a:r>
            <a:r>
              <a:rPr lang="en-US" dirty="0" smtClean="0"/>
              <a:t>among </a:t>
            </a:r>
            <a:r>
              <a:rPr lang="en-US" dirty="0"/>
              <a:t>transportation and land use professions, and other members of the community. </a:t>
            </a:r>
          </a:p>
        </p:txBody>
      </p:sp>
      <p:sp>
        <p:nvSpPr>
          <p:cNvPr id="4" name="Slide Number Placeholder 3"/>
          <p:cNvSpPr>
            <a:spLocks noGrp="1"/>
          </p:cNvSpPr>
          <p:nvPr>
            <p:ph type="sldNum" sz="quarter" idx="10"/>
          </p:nvPr>
        </p:nvSpPr>
        <p:spPr/>
        <p:txBody>
          <a:bodyPr/>
          <a:lstStyle/>
          <a:p>
            <a:pPr>
              <a:defRPr/>
            </a:pPr>
            <a:fld id="{E5C9964C-6CAA-418C-A00A-C75C7AAE9CE4}" type="slidenum">
              <a:rPr lang="en-US" smtClean="0"/>
              <a:pPr>
                <a:defRPr/>
              </a:pPr>
              <a:t>4</a:t>
            </a:fld>
            <a:endParaRPr lang="en-US" dirty="0"/>
          </a:p>
        </p:txBody>
      </p:sp>
    </p:spTree>
    <p:extLst>
      <p:ext uri="{BB962C8B-B14F-4D97-AF65-F5344CB8AC3E}">
        <p14:creationId xmlns:p14="http://schemas.microsoft.com/office/powerpoint/2010/main" val="113763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16">
              <a:defRPr/>
            </a:pPr>
            <a:r>
              <a:rPr lang="en-US" b="1" dirty="0" smtClean="0"/>
              <a:t>How Do</a:t>
            </a:r>
            <a:r>
              <a:rPr lang="en-US" b="1" u="none" dirty="0" smtClean="0"/>
              <a:t>es</a:t>
            </a:r>
            <a:r>
              <a:rPr lang="en-US" b="1" baseline="0" dirty="0" smtClean="0"/>
              <a:t> FHWA Support Scenario Planning? </a:t>
            </a:r>
          </a:p>
          <a:p>
            <a:pPr defTabSz="921116">
              <a:defRPr/>
            </a:pPr>
            <a:endParaRPr lang="en-US" b="1" dirty="0" smtClean="0"/>
          </a:p>
          <a:p>
            <a:pPr defTabSz="921116">
              <a:defRPr/>
            </a:pPr>
            <a:r>
              <a:rPr lang="en-US" b="0" baseline="0" dirty="0" smtClean="0"/>
              <a:t>FHWA</a:t>
            </a:r>
            <a:r>
              <a:rPr lang="en-US" b="1" baseline="0" dirty="0" smtClean="0"/>
              <a:t> </a:t>
            </a:r>
            <a:r>
              <a:rPr lang="en-US" b="0" i="0" dirty="0" smtClean="0"/>
              <a:t>supports scenario planning through its Scenario Planning</a:t>
            </a:r>
            <a:r>
              <a:rPr lang="en-US" b="0" i="0" baseline="0" dirty="0" smtClean="0"/>
              <a:t> Program. This program was initially developed in response to SAFETEA-LU in 2004, and has since been strengthened in MAP-21 and continued with the FAST ACT, however it is not REQUIRED.  It is promoted by FHWA as a best practice  </a:t>
            </a:r>
          </a:p>
          <a:p>
            <a:pPr defTabSz="921116">
              <a:defRPr/>
            </a:pPr>
            <a:endParaRPr lang="en-US" b="0" i="0" baseline="0" dirty="0" smtClean="0"/>
          </a:p>
          <a:p>
            <a:pPr defTabSz="921116">
              <a:defRPr/>
            </a:pPr>
            <a:r>
              <a:rPr lang="en-US" b="0" i="0" baseline="0" dirty="0" smtClean="0"/>
              <a:t>As part of the SP program:</a:t>
            </a:r>
          </a:p>
          <a:p>
            <a:pPr defTabSz="921116">
              <a:buFont typeface="Arial" pitchFamily="34" charset="0"/>
              <a:buChar char="•"/>
              <a:defRPr/>
            </a:pPr>
            <a:r>
              <a:rPr lang="en-US" b="0" i="0" baseline="0" dirty="0" smtClean="0"/>
              <a:t> Sponsors workshops around the country. In fact, we have sponsored more than </a:t>
            </a:r>
            <a:r>
              <a:rPr lang="en-US" b="1" i="0" baseline="0" dirty="0" smtClean="0"/>
              <a:t>25 workshops in more than 20 states </a:t>
            </a:r>
            <a:r>
              <a:rPr lang="en-US" b="0" i="0" baseline="0" dirty="0" smtClean="0"/>
              <a:t>since the program began.</a:t>
            </a:r>
          </a:p>
          <a:p>
            <a:pPr defTabSz="921116">
              <a:buFont typeface="Arial" pitchFamily="34" charset="0"/>
              <a:buChar char="•"/>
              <a:defRPr/>
            </a:pPr>
            <a:r>
              <a:rPr lang="en-US" b="0" i="0" baseline="0" dirty="0" smtClean="0"/>
              <a:t> Sponsors webinars on SP topics of interest.</a:t>
            </a:r>
          </a:p>
          <a:p>
            <a:pPr defTabSz="921116">
              <a:buFont typeface="Arial" pitchFamily="34" charset="0"/>
              <a:buChar char="•"/>
              <a:defRPr/>
            </a:pPr>
            <a:r>
              <a:rPr lang="en-US" b="0" i="0" baseline="0" dirty="0" smtClean="0"/>
              <a:t> Provide guidance and assistance to agencies using scenario planning, and collect and share best practices and lessons learned through workshop reports and research.</a:t>
            </a:r>
          </a:p>
          <a:p>
            <a:pPr defTabSz="921116">
              <a:buFont typeface="Arial" pitchFamily="34" charset="0"/>
              <a:buChar char="•"/>
              <a:defRPr/>
            </a:pPr>
            <a:r>
              <a:rPr lang="en-US" b="0" i="0" baseline="0" dirty="0" smtClean="0"/>
              <a:t> Provide information on SP tools and resources.</a:t>
            </a:r>
          </a:p>
          <a:p>
            <a:pPr defTabSz="921116">
              <a:buFont typeface="Arial" pitchFamily="34" charset="0"/>
              <a:buChar char="•"/>
              <a:defRPr/>
            </a:pPr>
            <a:endParaRPr lang="en-US" b="0" i="0" baseline="0" dirty="0" smtClean="0"/>
          </a:p>
          <a:p>
            <a:pPr defTabSz="921116">
              <a:defRPr/>
            </a:pPr>
            <a:r>
              <a:rPr lang="en-US" b="0" i="0" baseline="0" dirty="0" smtClean="0"/>
              <a:t>The primary venue for communicating all information about our SP program is through the website – the link is shown on the screen. We encourage you all to visit the website to learn more.  </a:t>
            </a:r>
          </a:p>
        </p:txBody>
      </p:sp>
      <p:sp>
        <p:nvSpPr>
          <p:cNvPr id="4" name="Slide Number Placeholder 3"/>
          <p:cNvSpPr>
            <a:spLocks noGrp="1"/>
          </p:cNvSpPr>
          <p:nvPr>
            <p:ph type="sldNum" sz="quarter" idx="10"/>
          </p:nvPr>
        </p:nvSpPr>
        <p:spPr/>
        <p:txBody>
          <a:bodyPr/>
          <a:lstStyle/>
          <a:p>
            <a:pPr>
              <a:defRPr/>
            </a:pPr>
            <a:fld id="{E5C9964C-6CAA-418C-A00A-C75C7AAE9CE4}" type="slidenum">
              <a:rPr lang="en-US" smtClean="0"/>
              <a:pPr>
                <a:defRPr/>
              </a:pPr>
              <a:t>5</a:t>
            </a:fld>
            <a:endParaRPr lang="en-US" dirty="0"/>
          </a:p>
        </p:txBody>
      </p:sp>
    </p:spTree>
    <p:extLst>
      <p:ext uri="{BB962C8B-B14F-4D97-AF65-F5344CB8AC3E}">
        <p14:creationId xmlns:p14="http://schemas.microsoft.com/office/powerpoint/2010/main" val="308325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b="1" i="1" dirty="0" smtClean="0"/>
              <a:t>Now that you have a brief background on what</a:t>
            </a:r>
            <a:r>
              <a:rPr lang="en-US" b="1" i="1" baseline="0" dirty="0" smtClean="0"/>
              <a:t> Scenario Planning is in theory, lets get to our practitioners.</a:t>
            </a:r>
          </a:p>
          <a:p>
            <a:endParaRPr lang="en-US" b="1" i="1" baseline="0" dirty="0" smtClean="0"/>
          </a:p>
          <a:p>
            <a:r>
              <a:rPr lang="en-US" b="1" i="1" baseline="0" dirty="0" smtClean="0"/>
              <a:t>Today we are delighted to have Jon, Rita, and Kathryn share their scenario planning examples with us.</a:t>
            </a:r>
          </a:p>
          <a:p>
            <a:endParaRPr lang="en-US" b="1" i="1" baseline="0" dirty="0" smtClean="0"/>
          </a:p>
          <a:p>
            <a:endParaRPr lang="en-US" b="1" i="1" dirty="0"/>
          </a:p>
        </p:txBody>
      </p:sp>
    </p:spTree>
    <p:extLst>
      <p:ext uri="{BB962C8B-B14F-4D97-AF65-F5344CB8AC3E}">
        <p14:creationId xmlns:p14="http://schemas.microsoft.com/office/powerpoint/2010/main" val="87728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rgbClr val="274F99"/>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2/25/2016</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nvGrpSpPr>
          <p:cNvPr id="11" name="Group 10"/>
          <p:cNvGrpSpPr/>
          <p:nvPr userDrawn="1"/>
        </p:nvGrpSpPr>
        <p:grpSpPr>
          <a:xfrm>
            <a:off x="-12700" y="6172200"/>
            <a:ext cx="9156700" cy="685800"/>
            <a:chOff x="-12700" y="6172200"/>
            <a:chExt cx="9156700" cy="685800"/>
          </a:xfrm>
        </p:grpSpPr>
        <p:pic>
          <p:nvPicPr>
            <p:cNvPr id="12" name="Picture 2"/>
            <p:cNvPicPr>
              <a:picLocks noChangeAspect="1" noChangeArrowheads="1"/>
            </p:cNvPicPr>
            <p:nvPr userDrawn="1"/>
          </p:nvPicPr>
          <p:blipFill>
            <a:blip r:embed="rId2" cstate="print"/>
            <a:srcRect t="9905" r="55038" b="51363"/>
            <a:stretch>
              <a:fillRect/>
            </a:stretch>
          </p:blipFill>
          <p:spPr bwMode="auto">
            <a:xfrm>
              <a:off x="-12700" y="6172200"/>
              <a:ext cx="9156700" cy="685800"/>
            </a:xfrm>
            <a:prstGeom prst="rect">
              <a:avLst/>
            </a:prstGeom>
            <a:noFill/>
            <a:ln w="9525">
              <a:noFill/>
              <a:miter lim="800000"/>
              <a:headEnd/>
              <a:tailEnd/>
            </a:ln>
          </p:spPr>
        </p:pic>
        <p:pic>
          <p:nvPicPr>
            <p:cNvPr id="13" name="Picture 2"/>
            <p:cNvPicPr>
              <a:picLocks noChangeAspect="1" noChangeArrowheads="1"/>
            </p:cNvPicPr>
            <p:nvPr userDrawn="1"/>
          </p:nvPicPr>
          <p:blipFill>
            <a:blip r:embed="rId3" cstate="print"/>
            <a:srcRect l="45693" t="15668" r="45258" b="54915"/>
            <a:stretch>
              <a:fillRect/>
            </a:stretch>
          </p:blipFill>
          <p:spPr bwMode="auto">
            <a:xfrm>
              <a:off x="8423945" y="6197367"/>
              <a:ext cx="548640" cy="609600"/>
            </a:xfrm>
            <a:prstGeom prst="rect">
              <a:avLst/>
            </a:prstGeom>
            <a:noFill/>
            <a:ln w="9525">
              <a:noFill/>
              <a:miter lim="800000"/>
              <a:headEnd/>
              <a:tailEnd/>
            </a:ln>
          </p:spPr>
        </p:pic>
        <p:grpSp>
          <p:nvGrpSpPr>
            <p:cNvPr id="14" name="Group 13"/>
            <p:cNvGrpSpPr/>
            <p:nvPr userDrawn="1"/>
          </p:nvGrpSpPr>
          <p:grpSpPr>
            <a:xfrm>
              <a:off x="152400" y="6214145"/>
              <a:ext cx="1676400" cy="609600"/>
              <a:chOff x="152400" y="6248400"/>
              <a:chExt cx="1676400" cy="609600"/>
            </a:xfrm>
          </p:grpSpPr>
          <p:pic>
            <p:nvPicPr>
              <p:cNvPr id="15" name="Picture 2"/>
              <p:cNvPicPr>
                <a:picLocks noChangeAspect="1" noChangeArrowheads="1"/>
              </p:cNvPicPr>
              <p:nvPr userDrawn="1"/>
            </p:nvPicPr>
            <p:blipFill>
              <a:blip r:embed="rId4" cstate="print"/>
              <a:srcRect l="44054" t="56120" r="49828" b="31000"/>
              <a:stretch>
                <a:fillRect/>
              </a:stretch>
            </p:blipFill>
            <p:spPr bwMode="auto">
              <a:xfrm>
                <a:off x="152400" y="6248400"/>
                <a:ext cx="847258" cy="609600"/>
              </a:xfrm>
              <a:prstGeom prst="rect">
                <a:avLst/>
              </a:prstGeom>
              <a:noFill/>
              <a:ln w="9525">
                <a:noFill/>
                <a:miter lim="800000"/>
                <a:headEnd/>
                <a:tailEnd/>
              </a:ln>
            </p:spPr>
          </p:pic>
          <p:grpSp>
            <p:nvGrpSpPr>
              <p:cNvPr id="16" name="Group 15"/>
              <p:cNvGrpSpPr/>
              <p:nvPr userDrawn="1"/>
            </p:nvGrpSpPr>
            <p:grpSpPr>
              <a:xfrm>
                <a:off x="858025" y="6290345"/>
                <a:ext cx="970775" cy="524312"/>
                <a:chOff x="864066" y="6308521"/>
                <a:chExt cx="970775" cy="524312"/>
              </a:xfrm>
            </p:grpSpPr>
            <p:pic>
              <p:nvPicPr>
                <p:cNvPr id="18" name="Picture 2"/>
                <p:cNvPicPr>
                  <a:picLocks noChangeAspect="1" noChangeArrowheads="1"/>
                </p:cNvPicPr>
                <p:nvPr userDrawn="1"/>
              </p:nvPicPr>
              <p:blipFill>
                <a:blip r:embed="rId4" cstate="print"/>
                <a:srcRect l="45160" t="67988" r="44325" b="23348"/>
                <a:stretch>
                  <a:fillRect/>
                </a:stretch>
              </p:blipFill>
              <p:spPr bwMode="auto">
                <a:xfrm>
                  <a:off x="864066" y="6308521"/>
                  <a:ext cx="970775" cy="273341"/>
                </a:xfrm>
                <a:prstGeom prst="rect">
                  <a:avLst/>
                </a:prstGeom>
                <a:noFill/>
                <a:ln w="9525">
                  <a:noFill/>
                  <a:miter lim="800000"/>
                  <a:headEnd/>
                  <a:tailEnd/>
                </a:ln>
              </p:spPr>
            </p:pic>
            <p:pic>
              <p:nvPicPr>
                <p:cNvPr id="19" name="Picture 2"/>
                <p:cNvPicPr>
                  <a:picLocks noChangeAspect="1" noChangeArrowheads="1"/>
                </p:cNvPicPr>
                <p:nvPr userDrawn="1"/>
              </p:nvPicPr>
              <p:blipFill>
                <a:blip r:embed="rId4" cstate="print"/>
                <a:srcRect l="45257" t="77473" r="44325" b="14773"/>
                <a:stretch>
                  <a:fillRect/>
                </a:stretch>
              </p:blipFill>
              <p:spPr bwMode="auto">
                <a:xfrm>
                  <a:off x="864066" y="6589553"/>
                  <a:ext cx="956345" cy="243280"/>
                </a:xfrm>
                <a:prstGeom prst="rect">
                  <a:avLst/>
                </a:prstGeom>
                <a:noFill/>
                <a:ln w="9525">
                  <a:noFill/>
                  <a:miter lim="800000"/>
                  <a:headEnd/>
                  <a:tailEnd/>
                </a:ln>
              </p:spPr>
            </p:pic>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ctr">
              <a:defRPr>
                <a:solidFill>
                  <a:schemeClr val="bg2">
                    <a:lumMod val="50000"/>
                  </a:schemeClr>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95400"/>
            <a:ext cx="8229600" cy="4861560"/>
          </a:xfrm>
        </p:spPr>
        <p:txBody>
          <a:bodyPr/>
          <a:lstStyle>
            <a:lvl1pPr>
              <a:buClr>
                <a:srgbClr val="B7021A"/>
              </a:buClr>
              <a:buSzPct val="85000"/>
              <a:buFont typeface="Georgia" pitchFamily="18" charset="0"/>
              <a:buChar char="●"/>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ctr">
              <a:defRPr>
                <a:solidFill>
                  <a:srgbClr val="274F99"/>
                </a:solidFill>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pPr>
              <a:defRPr/>
            </a:pPr>
            <a:fld id="{5889FDE3-E707-4C18-AA98-B2B1326D45FF}" type="datetimeFigureOut">
              <a:rPr lang="en-US" smtClean="0"/>
              <a:pPr>
                <a:defRPr/>
              </a:pPr>
              <a:t>2/25/2016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lgn="ctr">
              <a:defRPr>
                <a:solidFill>
                  <a:srgbClr val="274F99"/>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2/25/2016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grpSp>
        <p:nvGrpSpPr>
          <p:cNvPr id="10" name="Group 9"/>
          <p:cNvGrpSpPr/>
          <p:nvPr userDrawn="1"/>
        </p:nvGrpSpPr>
        <p:grpSpPr>
          <a:xfrm>
            <a:off x="-12700" y="6172200"/>
            <a:ext cx="9156700" cy="685800"/>
            <a:chOff x="-12700" y="6172200"/>
            <a:chExt cx="9156700" cy="685800"/>
          </a:xfrm>
        </p:grpSpPr>
        <p:pic>
          <p:nvPicPr>
            <p:cNvPr id="12" name="Picture 2"/>
            <p:cNvPicPr>
              <a:picLocks noChangeAspect="1" noChangeArrowheads="1"/>
            </p:cNvPicPr>
            <p:nvPr userDrawn="1"/>
          </p:nvPicPr>
          <p:blipFill>
            <a:blip r:embed="rId2" cstate="print"/>
            <a:srcRect t="9905" r="55038" b="51363"/>
            <a:stretch>
              <a:fillRect/>
            </a:stretch>
          </p:blipFill>
          <p:spPr bwMode="auto">
            <a:xfrm>
              <a:off x="-12700" y="6172200"/>
              <a:ext cx="9156700" cy="685800"/>
            </a:xfrm>
            <a:prstGeom prst="rect">
              <a:avLst/>
            </a:prstGeom>
            <a:noFill/>
            <a:ln w="9525">
              <a:noFill/>
              <a:miter lim="800000"/>
              <a:headEnd/>
              <a:tailEnd/>
            </a:ln>
          </p:spPr>
        </p:pic>
        <p:pic>
          <p:nvPicPr>
            <p:cNvPr id="14" name="Picture 2"/>
            <p:cNvPicPr>
              <a:picLocks noChangeAspect="1" noChangeArrowheads="1"/>
            </p:cNvPicPr>
            <p:nvPr userDrawn="1"/>
          </p:nvPicPr>
          <p:blipFill>
            <a:blip r:embed="rId3" cstate="print"/>
            <a:srcRect l="45693" t="15668" r="45258" b="54915"/>
            <a:stretch>
              <a:fillRect/>
            </a:stretch>
          </p:blipFill>
          <p:spPr bwMode="auto">
            <a:xfrm>
              <a:off x="8423945" y="6197367"/>
              <a:ext cx="548640" cy="609600"/>
            </a:xfrm>
            <a:prstGeom prst="rect">
              <a:avLst/>
            </a:prstGeom>
            <a:noFill/>
            <a:ln w="9525">
              <a:noFill/>
              <a:miter lim="800000"/>
              <a:headEnd/>
              <a:tailEnd/>
            </a:ln>
          </p:spPr>
        </p:pic>
        <p:grpSp>
          <p:nvGrpSpPr>
            <p:cNvPr id="15" name="Group 14"/>
            <p:cNvGrpSpPr/>
            <p:nvPr userDrawn="1"/>
          </p:nvGrpSpPr>
          <p:grpSpPr>
            <a:xfrm>
              <a:off x="152400" y="6214145"/>
              <a:ext cx="1676400" cy="609600"/>
              <a:chOff x="152400" y="6248400"/>
              <a:chExt cx="1676400" cy="609600"/>
            </a:xfrm>
          </p:grpSpPr>
          <p:pic>
            <p:nvPicPr>
              <p:cNvPr id="16" name="Picture 2"/>
              <p:cNvPicPr>
                <a:picLocks noChangeAspect="1" noChangeArrowheads="1"/>
              </p:cNvPicPr>
              <p:nvPr userDrawn="1"/>
            </p:nvPicPr>
            <p:blipFill>
              <a:blip r:embed="rId4" cstate="print"/>
              <a:srcRect l="44054" t="56120" r="49828" b="31000"/>
              <a:stretch>
                <a:fillRect/>
              </a:stretch>
            </p:blipFill>
            <p:spPr bwMode="auto">
              <a:xfrm>
                <a:off x="152400" y="6248400"/>
                <a:ext cx="847258" cy="609600"/>
              </a:xfrm>
              <a:prstGeom prst="rect">
                <a:avLst/>
              </a:prstGeom>
              <a:noFill/>
              <a:ln w="9525">
                <a:noFill/>
                <a:miter lim="800000"/>
                <a:headEnd/>
                <a:tailEnd/>
              </a:ln>
            </p:spPr>
          </p:pic>
          <p:grpSp>
            <p:nvGrpSpPr>
              <p:cNvPr id="17" name="Group 29"/>
              <p:cNvGrpSpPr/>
              <p:nvPr userDrawn="1"/>
            </p:nvGrpSpPr>
            <p:grpSpPr>
              <a:xfrm>
                <a:off x="858025" y="6290345"/>
                <a:ext cx="970775" cy="524312"/>
                <a:chOff x="864066" y="6308521"/>
                <a:chExt cx="970775" cy="524312"/>
              </a:xfrm>
            </p:grpSpPr>
            <p:pic>
              <p:nvPicPr>
                <p:cNvPr id="18" name="Picture 2"/>
                <p:cNvPicPr>
                  <a:picLocks noChangeAspect="1" noChangeArrowheads="1"/>
                </p:cNvPicPr>
                <p:nvPr userDrawn="1"/>
              </p:nvPicPr>
              <p:blipFill>
                <a:blip r:embed="rId4" cstate="print"/>
                <a:srcRect l="45160" t="67988" r="44325" b="23348"/>
                <a:stretch>
                  <a:fillRect/>
                </a:stretch>
              </p:blipFill>
              <p:spPr bwMode="auto">
                <a:xfrm>
                  <a:off x="864066" y="6308521"/>
                  <a:ext cx="970775" cy="273341"/>
                </a:xfrm>
                <a:prstGeom prst="rect">
                  <a:avLst/>
                </a:prstGeom>
                <a:noFill/>
                <a:ln w="9525">
                  <a:noFill/>
                  <a:miter lim="800000"/>
                  <a:headEnd/>
                  <a:tailEnd/>
                </a:ln>
              </p:spPr>
            </p:pic>
            <p:pic>
              <p:nvPicPr>
                <p:cNvPr id="19" name="Picture 2"/>
                <p:cNvPicPr>
                  <a:picLocks noChangeAspect="1" noChangeArrowheads="1"/>
                </p:cNvPicPr>
                <p:nvPr userDrawn="1"/>
              </p:nvPicPr>
              <p:blipFill>
                <a:blip r:embed="rId4" cstate="print"/>
                <a:srcRect l="45257" t="77473" r="44325" b="14773"/>
                <a:stretch>
                  <a:fillRect/>
                </a:stretch>
              </p:blipFill>
              <p:spPr bwMode="auto">
                <a:xfrm>
                  <a:off x="864066" y="6589553"/>
                  <a:ext cx="956345" cy="243280"/>
                </a:xfrm>
                <a:prstGeom prst="rect">
                  <a:avLst/>
                </a:prstGeom>
                <a:noFill/>
                <a:ln w="9525">
                  <a:noFill/>
                  <a:miter lim="800000"/>
                  <a:headEnd/>
                  <a:tailEnd/>
                </a:ln>
              </p:spPr>
            </p:pic>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F4006E4-8EA3-43C0-A854-53C8A80AD928}" type="datetimeFigureOut">
              <a:rPr lang="en-US" smtClean="0"/>
              <a:pPr>
                <a:defRPr/>
              </a:pPr>
              <a:t>2/25/2016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nvGrpSpPr>
          <p:cNvPr id="11" name="Group 10"/>
          <p:cNvGrpSpPr/>
          <p:nvPr/>
        </p:nvGrpSpPr>
        <p:grpSpPr>
          <a:xfrm>
            <a:off x="-12700" y="6172200"/>
            <a:ext cx="9156700" cy="685800"/>
            <a:chOff x="-12700" y="6172200"/>
            <a:chExt cx="9156700" cy="685800"/>
          </a:xfrm>
        </p:grpSpPr>
        <p:pic>
          <p:nvPicPr>
            <p:cNvPr id="12" name="Picture 2"/>
            <p:cNvPicPr>
              <a:picLocks noChangeAspect="1" noChangeArrowheads="1"/>
            </p:cNvPicPr>
            <p:nvPr userDrawn="1"/>
          </p:nvPicPr>
          <p:blipFill>
            <a:blip r:embed="rId6" cstate="print"/>
            <a:srcRect t="9905" r="55038" b="51363"/>
            <a:stretch>
              <a:fillRect/>
            </a:stretch>
          </p:blipFill>
          <p:spPr bwMode="auto">
            <a:xfrm>
              <a:off x="-12700" y="6172200"/>
              <a:ext cx="9156700" cy="685800"/>
            </a:xfrm>
            <a:prstGeom prst="rect">
              <a:avLst/>
            </a:prstGeom>
            <a:noFill/>
            <a:ln w="9525">
              <a:noFill/>
              <a:miter lim="800000"/>
              <a:headEnd/>
              <a:tailEnd/>
            </a:ln>
          </p:spPr>
        </p:pic>
        <p:pic>
          <p:nvPicPr>
            <p:cNvPr id="15" name="Picture 2"/>
            <p:cNvPicPr>
              <a:picLocks noChangeAspect="1" noChangeArrowheads="1"/>
            </p:cNvPicPr>
            <p:nvPr userDrawn="1"/>
          </p:nvPicPr>
          <p:blipFill>
            <a:blip r:embed="rId7" cstate="print"/>
            <a:srcRect l="45693" t="15668" r="45258" b="54915"/>
            <a:stretch>
              <a:fillRect/>
            </a:stretch>
          </p:blipFill>
          <p:spPr bwMode="auto">
            <a:xfrm>
              <a:off x="8423945" y="6197367"/>
              <a:ext cx="548640" cy="609600"/>
            </a:xfrm>
            <a:prstGeom prst="rect">
              <a:avLst/>
            </a:prstGeom>
            <a:noFill/>
            <a:ln w="9525">
              <a:noFill/>
              <a:miter lim="800000"/>
              <a:headEnd/>
              <a:tailEnd/>
            </a:ln>
          </p:spPr>
        </p:pic>
        <p:grpSp>
          <p:nvGrpSpPr>
            <p:cNvPr id="16" name="Group 30"/>
            <p:cNvGrpSpPr/>
            <p:nvPr userDrawn="1"/>
          </p:nvGrpSpPr>
          <p:grpSpPr>
            <a:xfrm>
              <a:off x="152400" y="6214145"/>
              <a:ext cx="1676400" cy="609600"/>
              <a:chOff x="152400" y="6248400"/>
              <a:chExt cx="1676400" cy="609600"/>
            </a:xfrm>
          </p:grpSpPr>
          <p:pic>
            <p:nvPicPr>
              <p:cNvPr id="17" name="Picture 2"/>
              <p:cNvPicPr>
                <a:picLocks noChangeAspect="1" noChangeArrowheads="1"/>
              </p:cNvPicPr>
              <p:nvPr userDrawn="1"/>
            </p:nvPicPr>
            <p:blipFill>
              <a:blip r:embed="rId8" cstate="print"/>
              <a:srcRect l="44054" t="56120" r="49828" b="31000"/>
              <a:stretch>
                <a:fillRect/>
              </a:stretch>
            </p:blipFill>
            <p:spPr bwMode="auto">
              <a:xfrm>
                <a:off x="152400" y="6248400"/>
                <a:ext cx="847258" cy="609600"/>
              </a:xfrm>
              <a:prstGeom prst="rect">
                <a:avLst/>
              </a:prstGeom>
              <a:noFill/>
              <a:ln w="9525">
                <a:noFill/>
                <a:miter lim="800000"/>
                <a:headEnd/>
                <a:tailEnd/>
              </a:ln>
            </p:spPr>
          </p:pic>
          <p:grpSp>
            <p:nvGrpSpPr>
              <p:cNvPr id="18" name="Group 29"/>
              <p:cNvGrpSpPr/>
              <p:nvPr userDrawn="1"/>
            </p:nvGrpSpPr>
            <p:grpSpPr>
              <a:xfrm>
                <a:off x="858025" y="6290345"/>
                <a:ext cx="970775" cy="524312"/>
                <a:chOff x="864066" y="6308521"/>
                <a:chExt cx="970775" cy="524312"/>
              </a:xfrm>
            </p:grpSpPr>
            <p:pic>
              <p:nvPicPr>
                <p:cNvPr id="19" name="Picture 2"/>
                <p:cNvPicPr>
                  <a:picLocks noChangeAspect="1" noChangeArrowheads="1"/>
                </p:cNvPicPr>
                <p:nvPr userDrawn="1"/>
              </p:nvPicPr>
              <p:blipFill>
                <a:blip r:embed="rId8" cstate="print"/>
                <a:srcRect l="45160" t="67988" r="44325" b="23348"/>
                <a:stretch>
                  <a:fillRect/>
                </a:stretch>
              </p:blipFill>
              <p:spPr bwMode="auto">
                <a:xfrm>
                  <a:off x="864066" y="6308521"/>
                  <a:ext cx="970775" cy="273341"/>
                </a:xfrm>
                <a:prstGeom prst="rect">
                  <a:avLst/>
                </a:prstGeom>
                <a:noFill/>
                <a:ln w="9525">
                  <a:noFill/>
                  <a:miter lim="800000"/>
                  <a:headEnd/>
                  <a:tailEnd/>
                </a:ln>
              </p:spPr>
            </p:pic>
            <p:pic>
              <p:nvPicPr>
                <p:cNvPr id="20" name="Picture 2"/>
                <p:cNvPicPr>
                  <a:picLocks noChangeAspect="1" noChangeArrowheads="1"/>
                </p:cNvPicPr>
                <p:nvPr userDrawn="1"/>
              </p:nvPicPr>
              <p:blipFill>
                <a:blip r:embed="rId8" cstate="print"/>
                <a:srcRect l="45257" t="77473" r="44325" b="14773"/>
                <a:stretch>
                  <a:fillRect/>
                </a:stretch>
              </p:blipFill>
              <p:spPr bwMode="auto">
                <a:xfrm>
                  <a:off x="864066" y="6589553"/>
                  <a:ext cx="956345" cy="243280"/>
                </a:xfrm>
                <a:prstGeom prst="rect">
                  <a:avLst/>
                </a:prstGeom>
                <a:noFill/>
                <a:ln w="9525">
                  <a:noFill/>
                  <a:miter lim="800000"/>
                  <a:headEnd/>
                  <a:tailEnd/>
                </a:ln>
              </p:spPr>
            </p:pic>
          </p:gr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2" r:id="rId4"/>
  </p:sldLayoutIdLst>
  <p:txStyles>
    <p:titleStyle>
      <a:lvl1pPr algn="ctr" rtl="0" eaLnBrk="1" latinLnBrk="0" hangingPunct="1">
        <a:spcBef>
          <a:spcPct val="0"/>
        </a:spcBef>
        <a:buNone/>
        <a:defRPr kumimoji="0" sz="3200" b="1" kern="1200">
          <a:solidFill>
            <a:srgbClr val="274F99"/>
          </a:solidFill>
          <a:latin typeface="Georgia" pitchFamily="18" charset="0"/>
          <a:ea typeface="+mj-ea"/>
          <a:cs typeface="+mj-cs"/>
        </a:defRPr>
      </a:lvl1pPr>
    </p:titleStyle>
    <p:bodyStyle>
      <a:lvl1pPr marL="274320" indent="-274320" algn="l" rtl="0" eaLnBrk="1" latinLnBrk="0" hangingPunct="1">
        <a:spcBef>
          <a:spcPts val="600"/>
        </a:spcBef>
        <a:buClr>
          <a:schemeClr val="accent1"/>
        </a:buClr>
        <a:buSzPct val="100000"/>
        <a:buFont typeface="Arial" pitchFamily="34" charset="0"/>
        <a:buChar char="•"/>
        <a:defRPr kumimoji="0" sz="2600" kern="1200">
          <a:solidFill>
            <a:schemeClr val="tx1"/>
          </a:solidFill>
          <a:latin typeface="Georgia" pitchFamily="18" charset="0"/>
          <a:ea typeface="+mn-ea"/>
          <a:cs typeface="+mn-cs"/>
        </a:defRPr>
      </a:lvl1pPr>
      <a:lvl2pPr marL="548640" indent="-274320" algn="l" rtl="0" eaLnBrk="1" latinLnBrk="0" hangingPunct="1">
        <a:spcBef>
          <a:spcPts val="500"/>
        </a:spcBef>
        <a:buClr>
          <a:schemeClr val="accent2"/>
        </a:buClr>
        <a:buSzPct val="90000"/>
        <a:buFont typeface="Courier New" pitchFamily="49" charset="0"/>
        <a:buChar char="o"/>
        <a:defRPr kumimoji="0" sz="2300" kern="1200">
          <a:solidFill>
            <a:schemeClr val="bg2">
              <a:lumMod val="50000"/>
            </a:schemeClr>
          </a:solidFill>
          <a:latin typeface="Georg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pitchFamily="2" charset="2"/>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fhwa.dot.gov/planning/scenario_and_visualization/scenario_plan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31" t="10667" r="59989" b="17714"/>
          <a:stretch>
            <a:fillRect/>
          </a:stretch>
        </p:blipFill>
        <p:spPr bwMode="auto">
          <a:xfrm>
            <a:off x="129619" y="152400"/>
            <a:ext cx="8861981" cy="5943600"/>
          </a:xfrm>
          <a:prstGeom prst="rect">
            <a:avLst/>
          </a:prstGeom>
          <a:noFill/>
          <a:ln w="9525">
            <a:noFill/>
            <a:miter lim="800000"/>
            <a:headEnd/>
            <a:tailEnd/>
          </a:ln>
        </p:spPr>
      </p:pic>
      <p:sp>
        <p:nvSpPr>
          <p:cNvPr id="2" name="Title 1"/>
          <p:cNvSpPr>
            <a:spLocks noGrp="1"/>
          </p:cNvSpPr>
          <p:nvPr>
            <p:ph type="title"/>
          </p:nvPr>
        </p:nvSpPr>
        <p:spPr>
          <a:xfrm>
            <a:off x="291821" y="685800"/>
            <a:ext cx="8537575" cy="6096000"/>
          </a:xfrm>
          <a:noFill/>
        </p:spPr>
        <p:txBody>
          <a:bodyPr>
            <a:normAutofit/>
          </a:bodyPr>
          <a:lstStyle/>
          <a:p>
            <a:pPr>
              <a:defRPr/>
            </a:pPr>
            <a:r>
              <a:rPr lang="en-US" sz="4000" dirty="0" smtClean="0">
                <a:solidFill>
                  <a:schemeClr val="bg1"/>
                </a:solidFill>
                <a:latin typeface="+mj-lt"/>
                <a:cs typeface="Arial" pitchFamily="34" charset="0"/>
              </a:rPr>
              <a:t> What is Scenario Planning?</a:t>
            </a:r>
            <a:r>
              <a:rPr lang="en-US" sz="2800" dirty="0" smtClean="0">
                <a:solidFill>
                  <a:schemeClr val="bg1"/>
                </a:solidFill>
                <a:latin typeface="+mj-lt"/>
                <a:cs typeface="Arial" pitchFamily="34" charset="0"/>
              </a:rPr>
              <a:t/>
            </a:r>
            <a:br>
              <a:rPr lang="en-US" sz="2800" dirty="0" smtClean="0">
                <a:solidFill>
                  <a:schemeClr val="bg1"/>
                </a:solidFill>
                <a:latin typeface="+mj-lt"/>
                <a:cs typeface="Arial" pitchFamily="34" charset="0"/>
              </a:rPr>
            </a:br>
            <a:r>
              <a:rPr lang="en-US" sz="2800" dirty="0">
                <a:solidFill>
                  <a:schemeClr val="bg1"/>
                </a:solidFill>
                <a:latin typeface="+mj-lt"/>
                <a:cs typeface="Arial" pitchFamily="34" charset="0"/>
              </a:rPr>
              <a:t/>
            </a:r>
            <a:br>
              <a:rPr lang="en-US" sz="2800" dirty="0">
                <a:solidFill>
                  <a:schemeClr val="bg1"/>
                </a:solidFill>
                <a:latin typeface="+mj-lt"/>
                <a:cs typeface="Arial" pitchFamily="34" charset="0"/>
              </a:rPr>
            </a:br>
            <a:r>
              <a:rPr lang="en-US" sz="2800" dirty="0" smtClean="0">
                <a:solidFill>
                  <a:schemeClr val="bg1"/>
                </a:solidFill>
                <a:latin typeface="+mj-lt"/>
                <a:cs typeface="Arial" pitchFamily="34" charset="0"/>
              </a:rPr>
              <a:t/>
            </a:r>
            <a:br>
              <a:rPr lang="en-US" sz="2800" dirty="0" smtClean="0">
                <a:solidFill>
                  <a:schemeClr val="bg1"/>
                </a:solidFill>
                <a:latin typeface="+mj-lt"/>
                <a:cs typeface="Arial" pitchFamily="34" charset="0"/>
              </a:rPr>
            </a:br>
            <a:r>
              <a:rPr lang="en-US" sz="2800" dirty="0" smtClean="0">
                <a:solidFill>
                  <a:schemeClr val="bg1"/>
                </a:solidFill>
                <a:latin typeface="+mj-lt"/>
                <a:cs typeface="Arial" pitchFamily="34" charset="0"/>
              </a:rPr>
              <a:t>MPO/COG Annual Meeting</a:t>
            </a:r>
            <a:br>
              <a:rPr lang="en-US" sz="2800" dirty="0" smtClean="0">
                <a:solidFill>
                  <a:schemeClr val="bg1"/>
                </a:solidFill>
                <a:latin typeface="+mj-lt"/>
                <a:cs typeface="Arial" pitchFamily="34" charset="0"/>
              </a:rPr>
            </a:br>
            <a:r>
              <a:rPr lang="en-US" sz="2800" dirty="0" smtClean="0">
                <a:solidFill>
                  <a:schemeClr val="bg1"/>
                </a:solidFill>
                <a:latin typeface="+mj-lt"/>
                <a:cs typeface="Arial" pitchFamily="34" charset="0"/>
              </a:rPr>
              <a:t>Columbia, SC</a:t>
            </a:r>
            <a:br>
              <a:rPr lang="en-US" sz="2800" dirty="0" smtClean="0">
                <a:solidFill>
                  <a:schemeClr val="bg1"/>
                </a:solidFill>
                <a:latin typeface="+mj-lt"/>
                <a:cs typeface="Arial" pitchFamily="34" charset="0"/>
              </a:rPr>
            </a:br>
            <a:r>
              <a:rPr lang="en-US" sz="2800" dirty="0" smtClean="0">
                <a:solidFill>
                  <a:schemeClr val="bg1"/>
                </a:solidFill>
                <a:latin typeface="+mj-lt"/>
                <a:cs typeface="Arial" pitchFamily="34" charset="0"/>
              </a:rPr>
              <a:t/>
            </a:r>
            <a:br>
              <a:rPr lang="en-US" sz="2800" dirty="0" smtClean="0">
                <a:solidFill>
                  <a:schemeClr val="bg1"/>
                </a:solidFill>
                <a:latin typeface="+mj-lt"/>
                <a:cs typeface="Arial" pitchFamily="34" charset="0"/>
              </a:rPr>
            </a:br>
            <a:r>
              <a:rPr lang="en-US" sz="2000" dirty="0" smtClean="0">
                <a:solidFill>
                  <a:schemeClr val="bg1"/>
                </a:solidFill>
                <a:latin typeface="+mj-lt"/>
                <a:cs typeface="Arial" pitchFamily="34" charset="0"/>
              </a:rPr>
              <a:t>Jessica Hekter</a:t>
            </a:r>
            <a:br>
              <a:rPr lang="en-US" sz="2000" dirty="0" smtClean="0">
                <a:solidFill>
                  <a:schemeClr val="bg1"/>
                </a:solidFill>
                <a:latin typeface="+mj-lt"/>
                <a:cs typeface="Arial" pitchFamily="34" charset="0"/>
              </a:rPr>
            </a:br>
            <a:r>
              <a:rPr lang="en-US" sz="2000" dirty="0" smtClean="0">
                <a:solidFill>
                  <a:schemeClr val="bg1"/>
                </a:solidFill>
                <a:latin typeface="+mj-lt"/>
                <a:cs typeface="Arial" pitchFamily="34" charset="0"/>
              </a:rPr>
              <a:t>FHWA-SC</a:t>
            </a:r>
            <a:r>
              <a:rPr lang="en-US" sz="2800" dirty="0">
                <a:solidFill>
                  <a:schemeClr val="bg1"/>
                </a:solidFill>
                <a:latin typeface="+mj-lt"/>
                <a:cs typeface="Arial" pitchFamily="34" charset="0"/>
              </a:rPr>
              <a:t/>
            </a:r>
            <a:br>
              <a:rPr lang="en-US" sz="2800" dirty="0">
                <a:solidFill>
                  <a:schemeClr val="bg1"/>
                </a:solidFill>
                <a:latin typeface="+mj-lt"/>
                <a:cs typeface="Arial" pitchFamily="34" charset="0"/>
              </a:rPr>
            </a:br>
            <a:r>
              <a:rPr lang="en-US" sz="2800" dirty="0" smtClean="0">
                <a:solidFill>
                  <a:schemeClr val="bg1"/>
                </a:solidFill>
                <a:latin typeface="+mj-lt"/>
                <a:cs typeface="Arial" pitchFamily="34" charset="0"/>
              </a:rPr>
              <a:t/>
            </a:r>
            <a:br>
              <a:rPr lang="en-US" sz="2800" dirty="0" smtClean="0">
                <a:solidFill>
                  <a:schemeClr val="bg1"/>
                </a:solidFill>
                <a:latin typeface="+mj-lt"/>
                <a:cs typeface="Arial" pitchFamily="34" charset="0"/>
              </a:rPr>
            </a:br>
            <a:r>
              <a:rPr lang="en-US" sz="2800" dirty="0">
                <a:solidFill>
                  <a:schemeClr val="bg1"/>
                </a:solidFill>
                <a:latin typeface="+mj-lt"/>
                <a:cs typeface="Arial" pitchFamily="34" charset="0"/>
              </a:rPr>
              <a:t/>
            </a:r>
            <a:br>
              <a:rPr lang="en-US" sz="2800" dirty="0">
                <a:solidFill>
                  <a:schemeClr val="bg1"/>
                </a:solidFill>
                <a:latin typeface="+mj-lt"/>
                <a:cs typeface="Arial" pitchFamily="34" charset="0"/>
              </a:rPr>
            </a:br>
            <a:r>
              <a:rPr lang="en-US" sz="2400" dirty="0" smtClean="0">
                <a:solidFill>
                  <a:schemeClr val="bg1"/>
                </a:solidFill>
                <a:latin typeface="+mj-lt"/>
                <a:cs typeface="Arial" pitchFamily="34" charset="0"/>
              </a:rPr>
              <a:t/>
            </a:r>
            <a:br>
              <a:rPr lang="en-US" sz="2400" dirty="0" smtClean="0">
                <a:solidFill>
                  <a:schemeClr val="bg1"/>
                </a:solidFill>
                <a:latin typeface="+mj-lt"/>
                <a:cs typeface="Arial" pitchFamily="34" charset="0"/>
              </a:rPr>
            </a:br>
            <a:r>
              <a:rPr lang="en-US" sz="2800" dirty="0" smtClean="0">
                <a:solidFill>
                  <a:schemeClr val="bg1"/>
                </a:solidFill>
                <a:latin typeface="+mj-lt"/>
                <a:cs typeface="Arial" pitchFamily="34" charset="0"/>
              </a:rPr>
              <a:t> </a:t>
            </a:r>
            <a:r>
              <a:rPr lang="en-US" sz="2800" dirty="0" smtClean="0">
                <a:solidFill>
                  <a:schemeClr val="tx1"/>
                </a:solidFill>
                <a:latin typeface="+mj-lt"/>
              </a:rPr>
              <a:t/>
            </a:r>
            <a:br>
              <a:rPr lang="en-US" sz="2800" dirty="0" smtClean="0">
                <a:solidFill>
                  <a:schemeClr val="tx1"/>
                </a:solidFill>
                <a:latin typeface="+mj-lt"/>
              </a:rPr>
            </a:br>
            <a:endParaRPr lang="en-US" sz="2800" dirty="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latin typeface="+mj-lt"/>
              </a:rPr>
              <a:t>What is Scenario Planning?</a:t>
            </a:r>
            <a:endParaRPr lang="en-US" dirty="0">
              <a:latin typeface="+mj-lt"/>
            </a:endParaRPr>
          </a:p>
        </p:txBody>
      </p:sp>
      <p:sp>
        <p:nvSpPr>
          <p:cNvPr id="25602" name="Content Placeholder 2"/>
          <p:cNvSpPr>
            <a:spLocks noGrp="1"/>
          </p:cNvSpPr>
          <p:nvPr>
            <p:ph sz="quarter" idx="1"/>
          </p:nvPr>
        </p:nvSpPr>
        <p:spPr>
          <a:xfrm>
            <a:off x="304799" y="1219200"/>
            <a:ext cx="8499613" cy="3810000"/>
          </a:xfrm>
        </p:spPr>
        <p:txBody>
          <a:bodyPr>
            <a:normAutofit/>
          </a:bodyPr>
          <a:lstStyle/>
          <a:p>
            <a:pPr>
              <a:spcBef>
                <a:spcPts val="0"/>
              </a:spcBef>
              <a:spcAft>
                <a:spcPts val="1200"/>
              </a:spcAft>
            </a:pPr>
            <a:r>
              <a:rPr lang="en-US" dirty="0" smtClean="0">
                <a:latin typeface="+mj-lt"/>
              </a:rPr>
              <a:t>Scenario planning:  </a:t>
            </a:r>
          </a:p>
          <a:p>
            <a:pPr lvl="1">
              <a:spcBef>
                <a:spcPts val="0"/>
              </a:spcBef>
              <a:spcAft>
                <a:spcPts val="1200"/>
              </a:spcAft>
            </a:pPr>
            <a:r>
              <a:rPr lang="en-US" sz="2100" dirty="0" smtClean="0">
                <a:latin typeface="+mj-lt"/>
              </a:rPr>
              <a:t>Creates multiple plausible stories about what the future could be.</a:t>
            </a:r>
          </a:p>
          <a:p>
            <a:pPr lvl="1">
              <a:spcBef>
                <a:spcPts val="0"/>
              </a:spcBef>
              <a:spcAft>
                <a:spcPts val="1200"/>
              </a:spcAft>
            </a:pPr>
            <a:r>
              <a:rPr lang="en-US" sz="2100" dirty="0" smtClean="0">
                <a:latin typeface="+mj-lt"/>
              </a:rPr>
              <a:t>Develops a common understanding of issues and driving forces of change that affect transportation.</a:t>
            </a:r>
          </a:p>
          <a:p>
            <a:pPr lvl="1">
              <a:spcBef>
                <a:spcPts val="0"/>
              </a:spcBef>
              <a:spcAft>
                <a:spcPts val="1200"/>
              </a:spcAft>
            </a:pPr>
            <a:r>
              <a:rPr lang="en-US" sz="2100" dirty="0" smtClean="0">
                <a:latin typeface="+mj-lt"/>
              </a:rPr>
              <a:t>Helps assess and prepare for possible future conditions. </a:t>
            </a:r>
          </a:p>
          <a:p>
            <a:pPr lvl="1">
              <a:lnSpc>
                <a:spcPct val="110000"/>
              </a:lnSpc>
              <a:spcBef>
                <a:spcPts val="0"/>
              </a:spcBef>
              <a:buNone/>
            </a:pPr>
            <a:endParaRPr lang="en-US" sz="2100" dirty="0" smtClean="0"/>
          </a:p>
          <a:p>
            <a:pPr lvl="1">
              <a:lnSpc>
                <a:spcPct val="110000"/>
              </a:lnSpc>
              <a:spcBef>
                <a:spcPts val="0"/>
              </a:spcBef>
              <a:buNone/>
            </a:pPr>
            <a:endParaRPr lang="en-US" dirty="0" smtClean="0"/>
          </a:p>
        </p:txBody>
      </p:sp>
      <p:pic>
        <p:nvPicPr>
          <p:cNvPr id="13" name="Picture 2" descr="Picture1_people using chips"/>
          <p:cNvPicPr>
            <a:picLocks noChangeAspect="1" noChangeArrowheads="1"/>
          </p:cNvPicPr>
          <p:nvPr/>
        </p:nvPicPr>
        <p:blipFill rotWithShape="1">
          <a:blip r:embed="rId3" cstate="print"/>
          <a:srcRect l="3383" r="8270"/>
          <a:stretch/>
        </p:blipFill>
        <p:spPr bwMode="auto">
          <a:xfrm>
            <a:off x="457200" y="3868405"/>
            <a:ext cx="2340429" cy="2207638"/>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cstate="print"/>
          <a:srcRect t="7317" r="26270"/>
          <a:stretch/>
        </p:blipFill>
        <p:spPr bwMode="auto">
          <a:xfrm>
            <a:off x="3276600" y="3868405"/>
            <a:ext cx="2529653" cy="2207638"/>
          </a:xfrm>
          <a:prstGeom prst="rect">
            <a:avLst/>
          </a:prstGeom>
          <a:noFill/>
          <a:ln w="9525">
            <a:noFill/>
            <a:miter lim="800000"/>
            <a:headEnd/>
            <a:tailEnd/>
          </a:ln>
        </p:spPr>
      </p:pic>
      <p:pic>
        <p:nvPicPr>
          <p:cNvPr id="12" name="Picture 9"/>
          <p:cNvPicPr>
            <a:picLocks noChangeAspect="1" noChangeArrowheads="1"/>
          </p:cNvPicPr>
          <p:nvPr/>
        </p:nvPicPr>
        <p:blipFill>
          <a:blip r:embed="rId5" cstate="print"/>
          <a:srcRect/>
          <a:stretch>
            <a:fillRect/>
          </a:stretch>
        </p:blipFill>
        <p:spPr bwMode="auto">
          <a:xfrm>
            <a:off x="6248400" y="3868405"/>
            <a:ext cx="2556013" cy="2180536"/>
          </a:xfrm>
          <a:prstGeom prst="rect">
            <a:avLst/>
          </a:prstGeom>
          <a:noFill/>
          <a:ln w="9525">
            <a:noFill/>
            <a:miter lim="800000"/>
            <a:headEnd/>
            <a:tailEnd/>
          </a:ln>
        </p:spPr>
      </p:pic>
    </p:spTree>
    <p:extLst>
      <p:ext uri="{BB962C8B-B14F-4D97-AF65-F5344CB8AC3E}">
        <p14:creationId xmlns:p14="http://schemas.microsoft.com/office/powerpoint/2010/main" val="114780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latin typeface="+mj-lt"/>
              </a:rPr>
              <a:t>What is Scenario Planning?</a:t>
            </a:r>
            <a:endParaRPr lang="en-US" dirty="0">
              <a:latin typeface="+mj-lt"/>
            </a:endParaRPr>
          </a:p>
        </p:txBody>
      </p:sp>
      <p:sp>
        <p:nvSpPr>
          <p:cNvPr id="4" name="Rectangle 3"/>
          <p:cNvSpPr txBox="1">
            <a:spLocks noGrp="1" noChangeArrowheads="1"/>
          </p:cNvSpPr>
          <p:nvPr>
            <p:ph sz="quarter" idx="1"/>
          </p:nvPr>
        </p:nvSpPr>
        <p:spPr>
          <a:xfrm>
            <a:off x="2209800" y="1219200"/>
            <a:ext cx="6781800" cy="49530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j-lt"/>
                <a:ea typeface="+mn-ea"/>
                <a:cs typeface="+mn-cs"/>
              </a:rPr>
              <a:t>Integrates transportation</a:t>
            </a:r>
            <a:r>
              <a:rPr kumimoji="0" lang="en-US" sz="3000" b="0" i="0" u="none" strike="noStrike" kern="1200" cap="none" spc="0" normalizeH="0" noProof="0" dirty="0" smtClean="0">
                <a:ln>
                  <a:noFill/>
                </a:ln>
                <a:solidFill>
                  <a:schemeClr val="tx1"/>
                </a:solidFill>
                <a:effectLst/>
                <a:uLnTx/>
                <a:uFillTx/>
                <a:latin typeface="+mj-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j-lt"/>
                <a:ea typeface="+mn-ea"/>
                <a:cs typeface="+mn-cs"/>
              </a:rPr>
              <a:t>and land</a:t>
            </a:r>
            <a:r>
              <a:rPr kumimoji="0" lang="en-US" sz="3000" b="0" i="0" u="none" strike="noStrike" kern="1200" cap="none" spc="0" normalizeH="0" noProof="0" dirty="0" smtClean="0">
                <a:ln>
                  <a:noFill/>
                </a:ln>
                <a:solidFill>
                  <a:schemeClr val="tx1"/>
                </a:solidFill>
                <a:effectLst/>
                <a:uLnTx/>
                <a:uFillTx/>
                <a:latin typeface="+mj-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j-lt"/>
                <a:ea typeface="+mn-ea"/>
                <a:cs typeface="+mn-cs"/>
              </a:rPr>
              <a:t>use planning.</a:t>
            </a: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20000"/>
              </a:lnSpc>
              <a:spcBef>
                <a:spcPts val="0"/>
              </a:spcBef>
              <a:spcAft>
                <a:spcPts val="0"/>
              </a:spcAft>
              <a:buClr>
                <a:srgbClr val="B7021A"/>
              </a:buClr>
              <a:buSzPct val="85000"/>
              <a:buFont typeface="Georg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j-lt"/>
                <a:ea typeface="+mn-ea"/>
                <a:cs typeface="+mn-cs"/>
              </a:rPr>
              <a:t>Helps explain long-term consequences of today’s decisions. </a:t>
            </a: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j-lt"/>
                <a:ea typeface="+mn-ea"/>
                <a:cs typeface="+mn-cs"/>
              </a:rPr>
              <a:t>Demonstrates how trade-offs can lead to desired futures.</a:t>
            </a: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Char char="●"/>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j-lt"/>
                <a:ea typeface="+mn-ea"/>
                <a:cs typeface="+mn-cs"/>
              </a:rPr>
              <a:t>Actively engages stakeholders.</a:t>
            </a: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j-lt"/>
                <a:ea typeface="+mn-ea"/>
                <a:cs typeface="+mn-cs"/>
              </a:rPr>
              <a:t>Similar to visioning and alternatives analysis but: </a:t>
            </a:r>
          </a:p>
          <a:p>
            <a:pPr marL="548640" marR="0" lvl="1" indent="-274320" algn="l" defTabSz="914400" rtl="0" eaLnBrk="1" fontAlgn="auto" latinLnBrk="0" hangingPunct="1">
              <a:lnSpc>
                <a:spcPct val="100000"/>
              </a:lnSpc>
              <a:spcBef>
                <a:spcPts val="500"/>
              </a:spcBef>
              <a:spcAft>
                <a:spcPts val="0"/>
              </a:spcAft>
              <a:buClr>
                <a:schemeClr val="accent2"/>
              </a:buClr>
              <a:buSzPct val="90000"/>
              <a:buFont typeface="Courier New" pitchFamily="49" charset="0"/>
              <a:buChar char="o"/>
              <a:tabLst/>
              <a:defRPr/>
            </a:pPr>
            <a:r>
              <a:rPr kumimoji="0" lang="en-US" sz="2600" b="0" i="0" u="none" strike="noStrike" kern="1200" cap="none" spc="0" normalizeH="0" baseline="0" noProof="0" dirty="0" smtClean="0">
                <a:ln>
                  <a:noFill/>
                </a:ln>
                <a:solidFill>
                  <a:schemeClr val="bg2">
                    <a:lumMod val="50000"/>
                  </a:schemeClr>
                </a:solidFill>
                <a:effectLst/>
                <a:uLnTx/>
                <a:uFillTx/>
                <a:latin typeface="+mj-lt"/>
                <a:ea typeface="+mn-ea"/>
                <a:cs typeface="+mn-cs"/>
              </a:rPr>
              <a:t>Asks “what if…?”</a:t>
            </a:r>
          </a:p>
          <a:p>
            <a:pPr marL="548640" marR="0" lvl="1" indent="-274320" algn="l" defTabSz="914400" rtl="0" eaLnBrk="1" fontAlgn="auto" latinLnBrk="0" hangingPunct="1">
              <a:lnSpc>
                <a:spcPct val="100000"/>
              </a:lnSpc>
              <a:spcBef>
                <a:spcPts val="500"/>
              </a:spcBef>
              <a:spcAft>
                <a:spcPts val="0"/>
              </a:spcAft>
              <a:buClr>
                <a:schemeClr val="accent2"/>
              </a:buClr>
              <a:buSzPct val="90000"/>
              <a:buFont typeface="Courier New" pitchFamily="49" charset="0"/>
              <a:buChar char="o"/>
              <a:tabLst/>
              <a:defRPr/>
            </a:pPr>
            <a:r>
              <a:rPr kumimoji="0" lang="en-US" sz="2600" b="0" i="0" u="none" strike="noStrike" kern="1200" cap="none" spc="0" normalizeH="0" baseline="0" noProof="0" dirty="0" smtClean="0">
                <a:ln>
                  <a:noFill/>
                </a:ln>
                <a:solidFill>
                  <a:schemeClr val="bg2">
                    <a:lumMod val="50000"/>
                  </a:schemeClr>
                </a:solidFill>
                <a:effectLst/>
                <a:uLnTx/>
                <a:uFillTx/>
                <a:latin typeface="+mj-lt"/>
                <a:ea typeface="+mn-ea"/>
                <a:cs typeface="+mn-cs"/>
              </a:rPr>
              <a:t>Compares</a:t>
            </a:r>
            <a:r>
              <a:rPr kumimoji="0" lang="en-US" sz="2600" b="0" i="0" u="none" strike="noStrike" kern="1200" cap="none" spc="0" normalizeH="0" noProof="0" dirty="0" smtClean="0">
                <a:ln>
                  <a:noFill/>
                </a:ln>
                <a:solidFill>
                  <a:schemeClr val="bg2">
                    <a:lumMod val="50000"/>
                  </a:schemeClr>
                </a:solidFill>
                <a:effectLst/>
                <a:uLnTx/>
                <a:uFillTx/>
                <a:latin typeface="+mj-lt"/>
                <a:ea typeface="+mn-ea"/>
                <a:cs typeface="+mn-cs"/>
              </a:rPr>
              <a:t> and assesses future likely land uses.</a:t>
            </a:r>
            <a:endParaRPr kumimoji="0" lang="en-US" sz="2600" b="0" i="0" u="none" strike="noStrike" kern="1200" cap="none" spc="0" normalizeH="0" baseline="0" noProof="0" dirty="0" smtClean="0">
              <a:ln>
                <a:noFill/>
              </a:ln>
              <a:solidFill>
                <a:schemeClr val="bg2">
                  <a:lumMod val="50000"/>
                </a:schemeClr>
              </a:solidFill>
              <a:effectLst/>
              <a:uLnTx/>
              <a:uFillTx/>
              <a:latin typeface="+mj-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90000"/>
              <a:buFont typeface="Courier New" pitchFamily="49" charset="0"/>
              <a:buChar char="o"/>
              <a:tabLst/>
              <a:defRPr/>
            </a:pPr>
            <a:r>
              <a:rPr kumimoji="0" lang="en-US" sz="2600" b="0" i="0" u="none" strike="noStrike" kern="1200" cap="none" spc="0" normalizeH="0" baseline="0" noProof="0" dirty="0" smtClean="0">
                <a:ln>
                  <a:noFill/>
                </a:ln>
                <a:solidFill>
                  <a:schemeClr val="bg2">
                    <a:lumMod val="50000"/>
                  </a:schemeClr>
                </a:solidFill>
                <a:effectLst/>
                <a:uLnTx/>
                <a:uFillTx/>
                <a:latin typeface="+mj-lt"/>
                <a:ea typeface="+mn-ea"/>
                <a:cs typeface="+mn-cs"/>
              </a:rPr>
              <a:t>Examines interactions between multiple factors</a:t>
            </a:r>
            <a:r>
              <a:rPr kumimoji="0" lang="en-US" sz="2600" b="0" i="0" u="none" strike="noStrike" kern="1200" cap="none" spc="0" normalizeH="0" noProof="0" dirty="0" smtClean="0">
                <a:ln>
                  <a:noFill/>
                </a:ln>
                <a:solidFill>
                  <a:schemeClr val="bg2">
                    <a:lumMod val="50000"/>
                  </a:schemeClr>
                </a:solidFill>
                <a:effectLst/>
                <a:uLnTx/>
                <a:uFillTx/>
                <a:latin typeface="+mj-lt"/>
                <a:ea typeface="+mn-ea"/>
                <a:cs typeface="+mn-cs"/>
              </a:rPr>
              <a:t> and </a:t>
            </a:r>
            <a:r>
              <a:rPr kumimoji="0" lang="en-US" sz="2600" b="0" i="0" u="none" strike="noStrike" kern="1200" cap="none" spc="0" normalizeH="0" baseline="0" noProof="0" dirty="0" smtClean="0">
                <a:ln>
                  <a:noFill/>
                </a:ln>
                <a:solidFill>
                  <a:schemeClr val="bg2">
                    <a:lumMod val="50000"/>
                  </a:schemeClr>
                </a:solidFill>
                <a:effectLst/>
                <a:uLnTx/>
                <a:uFillTx/>
                <a:latin typeface="+mj-lt"/>
                <a:ea typeface="+mn-ea"/>
                <a:cs typeface="+mn-cs"/>
              </a:rPr>
              <a:t>trends.</a:t>
            </a:r>
          </a:p>
        </p:txBody>
      </p:sp>
      <p:pic>
        <p:nvPicPr>
          <p:cNvPr id="5" name="Picture 12"/>
          <p:cNvPicPr>
            <a:picLocks noChangeAspect="1" noChangeArrowheads="1"/>
          </p:cNvPicPr>
          <p:nvPr/>
        </p:nvPicPr>
        <p:blipFill rotWithShape="1">
          <a:blip r:embed="rId3" cstate="print"/>
          <a:srcRect l="13069" t="21881" r="78444" b="21809"/>
          <a:stretch/>
        </p:blipFill>
        <p:spPr bwMode="auto">
          <a:xfrm>
            <a:off x="130629" y="1295400"/>
            <a:ext cx="1926771" cy="468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14400"/>
          </a:xfrm>
        </p:spPr>
        <p:txBody>
          <a:bodyPr>
            <a:normAutofit/>
          </a:bodyPr>
          <a:lstStyle/>
          <a:p>
            <a:r>
              <a:rPr lang="en-US" dirty="0" smtClean="0">
                <a:latin typeface="+mj-lt"/>
              </a:rPr>
              <a:t>Benefits of Scenario Planning</a:t>
            </a:r>
            <a:endParaRPr lang="en-US" dirty="0">
              <a:latin typeface="+mj-lt"/>
            </a:endParaRPr>
          </a:p>
        </p:txBody>
      </p:sp>
      <p:sp>
        <p:nvSpPr>
          <p:cNvPr id="7" name="Content Placeholder 2"/>
          <p:cNvSpPr txBox="1">
            <a:spLocks noGrp="1"/>
          </p:cNvSpPr>
          <p:nvPr>
            <p:ph sz="quarter" idx="1"/>
          </p:nvPr>
        </p:nvSpPr>
        <p:spPr>
          <a:xfrm>
            <a:off x="304800" y="1371600"/>
            <a:ext cx="8534400" cy="4572000"/>
          </a:xfrm>
          <a:prstGeom prst="rect">
            <a:avLst/>
          </a:prstGeom>
        </p:spPr>
        <p:txBody>
          <a:bodyPr vert="horz">
            <a:normAutofit/>
          </a:bodyPr>
          <a:lstStyle/>
          <a:p>
            <a:pPr marL="274320" marR="0" lvl="0" indent="-274320" algn="l" defTabSz="914400" rtl="0" eaLnBrk="1" fontAlgn="auto" latinLnBrk="0" hangingPunct="1">
              <a:spcBef>
                <a:spcPts val="0"/>
              </a:spcBef>
              <a:spcAft>
                <a:spcPts val="0"/>
              </a:spcAft>
              <a:buClr>
                <a:srgbClr val="B7021A"/>
              </a:buClr>
              <a:buSzPct val="85000"/>
              <a:buFont typeface="Georgia" pitchFamily="18" charset="0"/>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Connections to </a:t>
            </a:r>
            <a:r>
              <a:rPr kumimoji="0" lang="en-US" sz="2600" b="1" i="0" u="none" strike="noStrike" kern="1200" cap="none" spc="0" normalizeH="0" baseline="0" noProof="0" dirty="0" smtClean="0">
                <a:ln>
                  <a:noFill/>
                </a:ln>
                <a:solidFill>
                  <a:schemeClr val="tx1"/>
                </a:solidFill>
                <a:effectLst/>
                <a:uLnTx/>
                <a:uFillTx/>
                <a:latin typeface="+mj-lt"/>
                <a:ea typeface="+mn-ea"/>
                <a:cs typeface="+mn-cs"/>
              </a:rPr>
              <a:t>Integrated Planning</a:t>
            </a:r>
            <a:endParaRPr lang="en-US" dirty="0">
              <a:latin typeface="+mj-lt"/>
            </a:endParaRPr>
          </a:p>
          <a:p>
            <a:pPr lvl="1">
              <a:spcBef>
                <a:spcPts val="0"/>
              </a:spcBef>
              <a:defRPr/>
            </a:pPr>
            <a:r>
              <a:rPr lang="en-US" dirty="0" smtClean="0">
                <a:latin typeface="+mj-lt"/>
              </a:rPr>
              <a:t>More strategic transportation and land use decision-making.</a:t>
            </a:r>
          </a:p>
          <a:p>
            <a:pPr marL="548640" marR="0" lvl="1" indent="-274320" algn="l" defTabSz="914400" rtl="0" eaLnBrk="1" fontAlgn="auto" latinLnBrk="0" hangingPunct="1">
              <a:spcBef>
                <a:spcPts val="0"/>
              </a:spcBef>
              <a:spcAft>
                <a:spcPts val="0"/>
              </a:spcAft>
              <a:buClr>
                <a:schemeClr val="accent2"/>
              </a:buClr>
              <a:buSzPct val="90000"/>
              <a:buFont typeface="Courier New" pitchFamily="49" charset="0"/>
              <a:buChar char="o"/>
              <a:tabLst/>
              <a:defRPr/>
            </a:pPr>
            <a:r>
              <a:rPr kumimoji="0" lang="en-US" b="0" i="0" u="none" strike="noStrike" kern="1200" cap="none" spc="0" normalizeH="0" baseline="0" noProof="0" dirty="0" smtClean="0">
                <a:ln>
                  <a:noFill/>
                </a:ln>
                <a:solidFill>
                  <a:schemeClr val="bg2">
                    <a:lumMod val="50000"/>
                  </a:schemeClr>
                </a:solidFill>
                <a:effectLst/>
                <a:uLnTx/>
                <a:uFillTx/>
                <a:latin typeface="+mj-lt"/>
                <a:ea typeface="+mn-ea"/>
                <a:cs typeface="+mn-cs"/>
              </a:rPr>
              <a:t>Active stakeholder involvement.</a:t>
            </a:r>
          </a:p>
          <a:p>
            <a:pPr lvl="1">
              <a:spcBef>
                <a:spcPts val="0"/>
              </a:spcBef>
            </a:pPr>
            <a:r>
              <a:rPr lang="en-US" dirty="0" smtClean="0">
                <a:latin typeface="+mj-lt"/>
              </a:rPr>
              <a:t>Dialogue among transportation and land use professionals, and members of the community.</a:t>
            </a:r>
            <a:endParaRPr kumimoji="0" lang="en-US" sz="2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None/>
              <a:tabLst/>
              <a:defRPr/>
            </a:pPr>
            <a:endParaRPr lang="en-US" dirty="0" smtClean="0"/>
          </a:p>
          <a:p>
            <a:pPr marL="274320" marR="0" lvl="0" indent="-274320" algn="l" defTabSz="914400" rtl="0" eaLnBrk="1" fontAlgn="auto" latinLnBrk="0" hangingPunct="1">
              <a:lnSpc>
                <a:spcPct val="100000"/>
              </a:lnSpc>
              <a:spcBef>
                <a:spcPts val="600"/>
              </a:spcBef>
              <a:spcAft>
                <a:spcPts val="0"/>
              </a:spcAft>
              <a:buClr>
                <a:srgbClr val="B7021A"/>
              </a:buClr>
              <a:buSzPct val="85000"/>
              <a:buFont typeface="Georgia" pitchFamily="18" charset="0"/>
              <a:buNone/>
              <a:tabLst/>
              <a:defRPr/>
            </a:pPr>
            <a:endParaRPr kumimoji="0" lang="en-US" sz="260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pic>
        <p:nvPicPr>
          <p:cNvPr id="3" name="Picture 3" descr="IMG_0296"/>
          <p:cNvPicPr>
            <a:picLocks noChangeAspect="1" noChangeArrowheads="1"/>
          </p:cNvPicPr>
          <p:nvPr/>
        </p:nvPicPr>
        <p:blipFill>
          <a:blip r:embed="rId3" cstate="print">
            <a:extLst>
              <a:ext uri="{28A0092B-C50C-407E-A947-70E740481C1C}">
                <a14:useLocalDpi xmlns:a14="http://schemas.microsoft.com/office/drawing/2010/main" val="0"/>
              </a:ext>
            </a:extLst>
          </a:blip>
          <a:srcRect t="5556" b="5556"/>
          <a:stretch>
            <a:fillRect/>
          </a:stretch>
        </p:blipFill>
        <p:spPr bwMode="auto">
          <a:xfrm>
            <a:off x="685800" y="3602641"/>
            <a:ext cx="3426335" cy="2286000"/>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 name="Picture 4" descr="IMG_0320"/>
          <p:cNvPicPr>
            <a:picLocks noChangeAspect="1" noChangeArrowheads="1"/>
          </p:cNvPicPr>
          <p:nvPr/>
        </p:nvPicPr>
        <p:blipFill>
          <a:blip r:embed="rId4" cstate="print">
            <a:extLst>
              <a:ext uri="{28A0092B-C50C-407E-A947-70E740481C1C}">
                <a14:useLocalDpi xmlns:a14="http://schemas.microsoft.com/office/drawing/2010/main" val="0"/>
              </a:ext>
            </a:extLst>
          </a:blip>
          <a:srcRect t="5556" b="5556"/>
          <a:stretch>
            <a:fillRect/>
          </a:stretch>
        </p:blipFill>
        <p:spPr bwMode="auto">
          <a:xfrm>
            <a:off x="5029200" y="3602641"/>
            <a:ext cx="3433001" cy="2286000"/>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3318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latin typeface="+mj-lt"/>
              </a:rPr>
              <a:t>How Do FHWA and FTA Support </a:t>
            </a:r>
            <a:br>
              <a:rPr lang="en-US" dirty="0" smtClean="0">
                <a:latin typeface="+mj-lt"/>
              </a:rPr>
            </a:br>
            <a:r>
              <a:rPr lang="en-US" dirty="0" smtClean="0">
                <a:latin typeface="+mj-lt"/>
              </a:rPr>
              <a:t>Scenario Planning? </a:t>
            </a:r>
            <a:endParaRPr lang="en-US" dirty="0">
              <a:latin typeface="+mj-lt"/>
            </a:endParaRPr>
          </a:p>
        </p:txBody>
      </p:sp>
      <p:sp>
        <p:nvSpPr>
          <p:cNvPr id="3" name="Content Placeholder 2"/>
          <p:cNvSpPr>
            <a:spLocks noGrp="1"/>
          </p:cNvSpPr>
          <p:nvPr>
            <p:ph sz="quarter" idx="1"/>
          </p:nvPr>
        </p:nvSpPr>
        <p:spPr>
          <a:xfrm>
            <a:off x="457200" y="1295400"/>
            <a:ext cx="8458200" cy="4861560"/>
          </a:xfrm>
        </p:spPr>
        <p:txBody>
          <a:bodyPr>
            <a:normAutofit/>
          </a:bodyPr>
          <a:lstStyle/>
          <a:p>
            <a:r>
              <a:rPr lang="en-US" dirty="0" smtClean="0">
                <a:latin typeface="Arial" pitchFamily="34" charset="0"/>
                <a:cs typeface="Arial" pitchFamily="34" charset="0"/>
              </a:rPr>
              <a:t>The Scenario Planning Program:</a:t>
            </a:r>
          </a:p>
          <a:p>
            <a:pPr lvl="1"/>
            <a:r>
              <a:rPr lang="en-US" dirty="0" smtClean="0">
                <a:latin typeface="+mj-lt"/>
              </a:rPr>
              <a:t>Sponsors scenario planning workshops and webinars. </a:t>
            </a:r>
          </a:p>
          <a:p>
            <a:pPr lvl="1"/>
            <a:r>
              <a:rPr lang="en-US" dirty="0" smtClean="0">
                <a:latin typeface="+mj-lt"/>
              </a:rPr>
              <a:t>Provides guidance and assistance to agencies using scenario planning.</a:t>
            </a:r>
          </a:p>
          <a:p>
            <a:pPr lvl="1"/>
            <a:r>
              <a:rPr lang="en-US" dirty="0" smtClean="0">
                <a:latin typeface="+mj-lt"/>
              </a:rPr>
              <a:t>Collects and shares innovative practices and lessons learned through case studies and research.</a:t>
            </a:r>
          </a:p>
          <a:p>
            <a:pPr lvl="1"/>
            <a:r>
              <a:rPr lang="en-US" dirty="0" smtClean="0">
                <a:latin typeface="+mj-lt"/>
              </a:rPr>
              <a:t>Provides information on tools and resources.</a:t>
            </a:r>
            <a:endParaRPr lang="en-US" dirty="0" smtClean="0">
              <a:latin typeface="+mj-lt"/>
              <a:cs typeface="Arial" pitchFamily="34" charset="0"/>
            </a:endParaRPr>
          </a:p>
          <a:p>
            <a:pPr lvl="1">
              <a:buNone/>
            </a:pPr>
            <a:endParaRPr lang="en-US" sz="2000" dirty="0" smtClean="0">
              <a:latin typeface="Arial" pitchFamily="34" charset="0"/>
              <a:cs typeface="Arial" pitchFamily="34" charset="0"/>
            </a:endParaRPr>
          </a:p>
          <a:p>
            <a:pPr lvl="1" algn="ctr">
              <a:buNone/>
            </a:pPr>
            <a:endParaRPr lang="en-US" sz="2000" dirty="0" smtClean="0">
              <a:latin typeface="Arial" pitchFamily="34" charset="0"/>
              <a:cs typeface="Arial" pitchFamily="34" charset="0"/>
            </a:endParaRPr>
          </a:p>
          <a:p>
            <a:pPr lvl="1">
              <a:buNone/>
            </a:pPr>
            <a:r>
              <a:rPr lang="en-US" b="1" dirty="0" smtClean="0">
                <a:solidFill>
                  <a:schemeClr val="tx1"/>
                </a:solidFill>
                <a:latin typeface="Arial" pitchFamily="34" charset="0"/>
                <a:cs typeface="Arial" pitchFamily="34" charset="0"/>
              </a:rPr>
              <a:t>   FHWA Scenario Planning Program Website:</a:t>
            </a: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800" dirty="0" smtClean="0">
                <a:latin typeface="+mj-lt"/>
                <a:hlinkClick r:id="rId3"/>
              </a:rPr>
              <a:t>www.fhwa.dot.gov/planning/scenario_and_visualization/scenario_planning/</a:t>
            </a:r>
            <a:r>
              <a:rPr lang="en-US" sz="1800" dirty="0" smtClean="0">
                <a:latin typeface="+mj-lt"/>
              </a:rPr>
              <a:t> </a:t>
            </a:r>
            <a:endParaRPr lang="en-US" sz="2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228600"/>
            <a:ext cx="8229600" cy="914400"/>
          </a:xfrm>
        </p:spPr>
        <p:txBody>
          <a:bodyPr/>
          <a:lstStyle/>
          <a:p>
            <a:r>
              <a:rPr lang="en-US" sz="3600" dirty="0"/>
              <a:t>Scenario Planning Examples </a:t>
            </a:r>
            <a:r>
              <a:rPr lang="en-US" dirty="0" smtClean="0">
                <a:latin typeface="+mj-lt"/>
              </a:rPr>
              <a:t>	</a:t>
            </a:r>
          </a:p>
        </p:txBody>
      </p:sp>
      <p:sp>
        <p:nvSpPr>
          <p:cNvPr id="44034" name="Rectangle 4"/>
          <p:cNvSpPr>
            <a:spLocks noGrp="1" noChangeArrowheads="1"/>
          </p:cNvSpPr>
          <p:nvPr>
            <p:ph sz="quarter" idx="1"/>
          </p:nvPr>
        </p:nvSpPr>
        <p:spPr>
          <a:xfrm>
            <a:off x="381000" y="1219200"/>
            <a:ext cx="8229600" cy="5029200"/>
          </a:xfrm>
        </p:spPr>
        <p:txBody>
          <a:bodyPr>
            <a:normAutofit/>
          </a:bodyPr>
          <a:lstStyle/>
          <a:p>
            <a:pPr marL="0" indent="0">
              <a:buNone/>
            </a:pPr>
            <a:r>
              <a:rPr lang="en-US" smtClean="0">
                <a:latin typeface="+mn-lt"/>
              </a:rPr>
              <a:t>John </a:t>
            </a:r>
            <a:r>
              <a:rPr lang="en-US" dirty="0" smtClean="0">
                <a:latin typeface="+mn-lt"/>
              </a:rPr>
              <a:t>Orr</a:t>
            </a:r>
          </a:p>
          <a:p>
            <a:pPr marL="0" indent="0">
              <a:buNone/>
            </a:pPr>
            <a:r>
              <a:rPr lang="en-US" sz="1800" dirty="0">
                <a:latin typeface="+mn-lt"/>
              </a:rPr>
              <a:t>Manager of the Transportation Access and Mobility Division</a:t>
            </a:r>
          </a:p>
          <a:p>
            <a:pPr marL="0" indent="0">
              <a:buNone/>
            </a:pPr>
            <a:r>
              <a:rPr lang="en-US" sz="1800" dirty="0">
                <a:latin typeface="+mn-lt"/>
              </a:rPr>
              <a:t>Atlanta Regional Commission</a:t>
            </a:r>
          </a:p>
          <a:p>
            <a:endParaRPr lang="en-US" dirty="0" smtClean="0">
              <a:latin typeface="+mn-lt"/>
            </a:endParaRPr>
          </a:p>
          <a:p>
            <a:pPr marL="0" indent="0">
              <a:buNone/>
            </a:pPr>
            <a:r>
              <a:rPr lang="en-US" dirty="0" smtClean="0">
                <a:latin typeface="+mn-lt"/>
              </a:rPr>
              <a:t>Rita </a:t>
            </a:r>
            <a:r>
              <a:rPr lang="en-US" dirty="0" err="1" smtClean="0">
                <a:latin typeface="+mn-lt"/>
              </a:rPr>
              <a:t>Marocima</a:t>
            </a:r>
            <a:r>
              <a:rPr lang="en-US" dirty="0" smtClean="0">
                <a:latin typeface="+mn-lt"/>
              </a:rPr>
              <a:t>-Black</a:t>
            </a:r>
          </a:p>
          <a:p>
            <a:pPr marL="0" indent="0">
              <a:buNone/>
            </a:pPr>
            <a:r>
              <a:rPr lang="en-US" sz="1800" dirty="0" smtClean="0">
                <a:latin typeface="+mn-lt"/>
              </a:rPr>
              <a:t>Transportation Planner</a:t>
            </a:r>
            <a:endParaRPr lang="en-US" sz="1800" dirty="0">
              <a:latin typeface="+mn-lt"/>
            </a:endParaRPr>
          </a:p>
          <a:p>
            <a:pPr marL="0" indent="0">
              <a:buNone/>
            </a:pPr>
            <a:r>
              <a:rPr lang="en-US" sz="1800" dirty="0">
                <a:latin typeface="+mn-lt"/>
              </a:rPr>
              <a:t>Champaign County Regional Planning Commission</a:t>
            </a:r>
          </a:p>
          <a:p>
            <a:endParaRPr lang="en-US" dirty="0" smtClean="0">
              <a:latin typeface="+mn-lt"/>
            </a:endParaRPr>
          </a:p>
          <a:p>
            <a:pPr marL="0" indent="0">
              <a:buNone/>
            </a:pPr>
            <a:r>
              <a:rPr lang="en-US" dirty="0" smtClean="0">
                <a:latin typeface="+mn-lt"/>
              </a:rPr>
              <a:t>Kathryn </a:t>
            </a:r>
            <a:r>
              <a:rPr lang="en-US" dirty="0" err="1" smtClean="0">
                <a:latin typeface="+mn-lt"/>
              </a:rPr>
              <a:t>Basha</a:t>
            </a:r>
            <a:r>
              <a:rPr lang="en-US" dirty="0" smtClean="0">
                <a:latin typeface="+mn-lt"/>
              </a:rPr>
              <a:t> </a:t>
            </a:r>
          </a:p>
          <a:p>
            <a:pPr marL="0" indent="0">
              <a:buNone/>
            </a:pPr>
            <a:r>
              <a:rPr lang="en-US" sz="1800" dirty="0" smtClean="0">
                <a:latin typeface="+mn-lt"/>
              </a:rPr>
              <a:t>Planning Director</a:t>
            </a:r>
          </a:p>
          <a:p>
            <a:pPr marL="0" indent="0">
              <a:buNone/>
            </a:pPr>
            <a:r>
              <a:rPr lang="en-US" sz="1800" dirty="0" smtClean="0">
                <a:latin typeface="+mn-lt"/>
              </a:rPr>
              <a:t>Berkley, Charleston, </a:t>
            </a:r>
            <a:r>
              <a:rPr lang="en-US" sz="1800" dirty="0" err="1" smtClean="0">
                <a:latin typeface="+mn-lt"/>
              </a:rPr>
              <a:t>Dorechester</a:t>
            </a:r>
            <a:r>
              <a:rPr lang="en-US" sz="1800" dirty="0">
                <a:latin typeface="+mn-lt"/>
              </a:rPr>
              <a:t> </a:t>
            </a:r>
            <a:r>
              <a:rPr lang="en-US" sz="1800" dirty="0" smtClean="0">
                <a:latin typeface="+mn-lt"/>
              </a:rPr>
              <a:t>COG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TPCB">
      <a:dk1>
        <a:sysClr val="windowText" lastClr="000000"/>
      </a:dk1>
      <a:lt1>
        <a:sysClr val="window" lastClr="FFFFFF"/>
      </a:lt1>
      <a:dk2>
        <a:srgbClr val="4B5064"/>
      </a:dk2>
      <a:lt2>
        <a:srgbClr val="C5D1D7"/>
      </a:lt2>
      <a:accent1>
        <a:srgbClr val="DC3422"/>
      </a:accent1>
      <a:accent2>
        <a:srgbClr val="F0B81F"/>
      </a:accent2>
      <a:accent3>
        <a:srgbClr val="ADD2DB"/>
      </a:accent3>
      <a:accent4>
        <a:srgbClr val="7FB975"/>
      </a:accent4>
      <a:accent5>
        <a:srgbClr val="A86C2A"/>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F8AA57CA611B4D9E78C69FE10DE98B" ma:contentTypeVersion="0" ma:contentTypeDescription="Create a new document." ma:contentTypeScope="" ma:versionID="0f19ddf17cb9e71f3bda0f7e7ab46f7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403AA2F-DA2C-4735-89D3-EF954BB29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F5D81F-9290-4910-B510-72BA917726C9}">
  <ds:schemaRefs>
    <ds:schemaRef ds:uri="http://schemas.microsoft.com/sharepoint/v3/contenttype/forms"/>
  </ds:schemaRefs>
</ds:datastoreItem>
</file>

<file path=customXml/itemProps3.xml><?xml version="1.0" encoding="utf-8"?>
<ds:datastoreItem xmlns:ds="http://schemas.openxmlformats.org/officeDocument/2006/customXml" ds:itemID="{27DA6610-5570-4838-89FD-BD5F995FA39B}">
  <ds:schemaRef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Origin</Template>
  <TotalTime>16698</TotalTime>
  <Words>1288</Words>
  <Application>Microsoft Office PowerPoint</Application>
  <PresentationFormat>On-screen Show (4:3)</PresentationFormat>
  <Paragraphs>109</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Arial</vt:lpstr>
      <vt:lpstr>Calibri</vt:lpstr>
      <vt:lpstr>Courier New</vt:lpstr>
      <vt:lpstr>Georgia</vt:lpstr>
      <vt:lpstr>Wingdings</vt:lpstr>
      <vt:lpstr>Wingdings 3</vt:lpstr>
      <vt:lpstr>Origin</vt:lpstr>
      <vt:lpstr> What is Scenario Planning?   MPO/COG Annual Meeting Columbia, SC  Jessica Hekter FHWA-SC      </vt:lpstr>
      <vt:lpstr>What is Scenario Planning?</vt:lpstr>
      <vt:lpstr>What is Scenario Planning?</vt:lpstr>
      <vt:lpstr>Benefits of Scenario Planning</vt:lpstr>
      <vt:lpstr>How Do FHWA and FTA Support  Scenario Planning? </vt:lpstr>
      <vt:lpstr>Scenario Planning Examples  </vt:lpstr>
    </vt:vector>
  </TitlesOfParts>
  <Company>Case,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Keasler, Rae (FHWA)</dc:creator>
  <cp:lastModifiedBy>Laptop User</cp:lastModifiedBy>
  <cp:revision>1046</cp:revision>
  <cp:lastPrinted>2016-02-23T20:56:48Z</cp:lastPrinted>
  <dcterms:created xsi:type="dcterms:W3CDTF">2009-07-21T00:18:58Z</dcterms:created>
  <dcterms:modified xsi:type="dcterms:W3CDTF">2016-02-25T10:23:27Z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0x0101001FF8AA57CA611B4D9E78C69FE10DE98B</vt:lpwstr>
  </property>
</Properties>
</file>